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3"/>
  </p:notesMasterIdLst>
  <p:sldIdLst>
    <p:sldId id="256" r:id="rId2"/>
  </p:sldIdLst>
  <p:sldSz cx="30279975" cy="42808525"/>
  <p:notesSz cx="6858000" cy="9144000"/>
  <p:defaultTextStyle>
    <a:defPPr>
      <a:defRPr lang="ja-JP"/>
    </a:defPPr>
    <a:lvl1pPr marL="0" algn="l" defTabSz="3850147" rtl="0" eaLnBrk="1" latinLnBrk="0" hangingPunct="1">
      <a:defRPr kumimoji="1" sz="7600" kern="1200">
        <a:solidFill>
          <a:schemeClr val="tx1"/>
        </a:solidFill>
        <a:latin typeface="+mn-lt"/>
        <a:ea typeface="+mn-ea"/>
        <a:cs typeface="+mn-cs"/>
      </a:defRPr>
    </a:lvl1pPr>
    <a:lvl2pPr marL="1925073" algn="l" defTabSz="3850147" rtl="0" eaLnBrk="1" latinLnBrk="0" hangingPunct="1">
      <a:defRPr kumimoji="1" sz="7600" kern="1200">
        <a:solidFill>
          <a:schemeClr val="tx1"/>
        </a:solidFill>
        <a:latin typeface="+mn-lt"/>
        <a:ea typeface="+mn-ea"/>
        <a:cs typeface="+mn-cs"/>
      </a:defRPr>
    </a:lvl2pPr>
    <a:lvl3pPr marL="3850147" algn="l" defTabSz="3850147" rtl="0" eaLnBrk="1" latinLnBrk="0" hangingPunct="1">
      <a:defRPr kumimoji="1" sz="7600" kern="1200">
        <a:solidFill>
          <a:schemeClr val="tx1"/>
        </a:solidFill>
        <a:latin typeface="+mn-lt"/>
        <a:ea typeface="+mn-ea"/>
        <a:cs typeface="+mn-cs"/>
      </a:defRPr>
    </a:lvl3pPr>
    <a:lvl4pPr marL="5775220" algn="l" defTabSz="3850147" rtl="0" eaLnBrk="1" latinLnBrk="0" hangingPunct="1">
      <a:defRPr kumimoji="1" sz="7600" kern="1200">
        <a:solidFill>
          <a:schemeClr val="tx1"/>
        </a:solidFill>
        <a:latin typeface="+mn-lt"/>
        <a:ea typeface="+mn-ea"/>
        <a:cs typeface="+mn-cs"/>
      </a:defRPr>
    </a:lvl4pPr>
    <a:lvl5pPr marL="7700293" algn="l" defTabSz="3850147" rtl="0" eaLnBrk="1" latinLnBrk="0" hangingPunct="1">
      <a:defRPr kumimoji="1" sz="7600" kern="1200">
        <a:solidFill>
          <a:schemeClr val="tx1"/>
        </a:solidFill>
        <a:latin typeface="+mn-lt"/>
        <a:ea typeface="+mn-ea"/>
        <a:cs typeface="+mn-cs"/>
      </a:defRPr>
    </a:lvl5pPr>
    <a:lvl6pPr marL="9625367" algn="l" defTabSz="3850147" rtl="0" eaLnBrk="1" latinLnBrk="0" hangingPunct="1">
      <a:defRPr kumimoji="1" sz="7600" kern="1200">
        <a:solidFill>
          <a:schemeClr val="tx1"/>
        </a:solidFill>
        <a:latin typeface="+mn-lt"/>
        <a:ea typeface="+mn-ea"/>
        <a:cs typeface="+mn-cs"/>
      </a:defRPr>
    </a:lvl6pPr>
    <a:lvl7pPr marL="11550440" algn="l" defTabSz="3850147" rtl="0" eaLnBrk="1" latinLnBrk="0" hangingPunct="1">
      <a:defRPr kumimoji="1" sz="7600" kern="1200">
        <a:solidFill>
          <a:schemeClr val="tx1"/>
        </a:solidFill>
        <a:latin typeface="+mn-lt"/>
        <a:ea typeface="+mn-ea"/>
        <a:cs typeface="+mn-cs"/>
      </a:defRPr>
    </a:lvl7pPr>
    <a:lvl8pPr marL="13475514" algn="l" defTabSz="3850147" rtl="0" eaLnBrk="1" latinLnBrk="0" hangingPunct="1">
      <a:defRPr kumimoji="1" sz="7600" kern="1200">
        <a:solidFill>
          <a:schemeClr val="tx1"/>
        </a:solidFill>
        <a:latin typeface="+mn-lt"/>
        <a:ea typeface="+mn-ea"/>
        <a:cs typeface="+mn-cs"/>
      </a:defRPr>
    </a:lvl8pPr>
    <a:lvl9pPr marL="15400587" algn="l" defTabSz="3850147" rtl="0" eaLnBrk="1" latinLnBrk="0" hangingPunct="1">
      <a:defRPr kumimoji="1" sz="7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86">
          <p15:clr>
            <a:srgbClr val="A4A3A4"/>
          </p15:clr>
        </p15:guide>
        <p15:guide id="2" pos="953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7E4BD"/>
    <a:srgbClr val="C00000"/>
    <a:srgbClr val="FF3300"/>
    <a:srgbClr val="FFCCFF"/>
    <a:srgbClr val="FFEBFF"/>
    <a:srgbClr val="0033CC"/>
    <a:srgbClr val="F0FFCD"/>
    <a:srgbClr val="F9FFEB"/>
    <a:srgbClr val="FF6699"/>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1781" autoAdjust="0"/>
    <p:restoredTop sz="81232" autoAdjust="0"/>
  </p:normalViewPr>
  <p:slideViewPr>
    <p:cSldViewPr>
      <p:cViewPr>
        <p:scale>
          <a:sx n="50" d="100"/>
          <a:sy n="50" d="100"/>
        </p:scale>
        <p:origin x="976" y="-7928"/>
      </p:cViewPr>
      <p:guideLst>
        <p:guide orient="horz" pos="13486"/>
        <p:guide pos="9537"/>
      </p:guideLst>
    </p:cSldViewPr>
  </p:slideViewPr>
  <p:outlineViewPr>
    <p:cViewPr>
      <p:scale>
        <a:sx n="33" d="100"/>
        <a:sy n="33" d="100"/>
      </p:scale>
      <p:origin x="0" y="0"/>
    </p:cViewPr>
  </p:outlineViewPr>
  <p:notesTextViewPr>
    <p:cViewPr>
      <p:scale>
        <a:sx n="20" d="100"/>
        <a:sy n="2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D3B9CA-B2F0-4DB0-ADED-5CB0720DE385}" type="datetimeFigureOut">
              <a:rPr kumimoji="1" lang="ja-JP" altLang="en-US" smtClean="0"/>
              <a:pPr/>
              <a:t>2019/5/24</a:t>
            </a:fld>
            <a:endParaRPr kumimoji="1" lang="ja-JP" altLang="en-US" dirty="0"/>
          </a:p>
        </p:txBody>
      </p:sp>
      <p:sp>
        <p:nvSpPr>
          <p:cNvPr id="4" name="スライド イメージ プレースホルダ 3"/>
          <p:cNvSpPr>
            <a:spLocks noGrp="1" noRot="1" noChangeAspect="1"/>
          </p:cNvSpPr>
          <p:nvPr>
            <p:ph type="sldImg" idx="2"/>
          </p:nvPr>
        </p:nvSpPr>
        <p:spPr>
          <a:xfrm>
            <a:off x="2216150" y="685800"/>
            <a:ext cx="2425700" cy="3429000"/>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1F1080-13EE-4507-864C-81D08454E470}" type="slidenum">
              <a:rPr kumimoji="1" lang="ja-JP" altLang="en-US" smtClean="0"/>
              <a:pPr/>
              <a:t>‹#›</a:t>
            </a:fld>
            <a:endParaRPr kumimoji="1" lang="ja-JP" altLang="en-US" dirty="0"/>
          </a:p>
        </p:txBody>
      </p:sp>
    </p:spTree>
    <p:extLst>
      <p:ext uri="{BB962C8B-B14F-4D97-AF65-F5344CB8AC3E}">
        <p14:creationId xmlns:p14="http://schemas.microsoft.com/office/powerpoint/2010/main" val="67426342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・写真を更新</a:t>
            </a:r>
            <a:endParaRPr kumimoji="1" lang="en-US" altLang="ja-JP" dirty="0"/>
          </a:p>
          <a:p>
            <a:r>
              <a:rPr kumimoji="1" lang="ja-JP" altLang="en-US" dirty="0"/>
              <a:t>・研究内容</a:t>
            </a:r>
            <a:endParaRPr kumimoji="1" lang="en-US" altLang="ja-JP" dirty="0"/>
          </a:p>
          <a:p>
            <a:r>
              <a:rPr kumimoji="1" lang="ja-JP" altLang="en-US" dirty="0"/>
              <a:t>　・並列アルゴリズム</a:t>
            </a:r>
            <a:endParaRPr kumimoji="1" lang="en-US" altLang="ja-JP" dirty="0"/>
          </a:p>
          <a:p>
            <a:r>
              <a:rPr kumimoji="1" lang="ja-JP" altLang="en-US" dirty="0"/>
              <a:t>　・ファイルシステム</a:t>
            </a:r>
            <a:endParaRPr kumimoji="1" lang="en-US" altLang="ja-JP" dirty="0"/>
          </a:p>
          <a:p>
            <a:r>
              <a:rPr kumimoji="1" lang="ja-JP" altLang="en-US" dirty="0"/>
              <a:t>　・タスク並列処理系</a:t>
            </a:r>
            <a:endParaRPr kumimoji="1" lang="en-US" altLang="ja-JP" dirty="0"/>
          </a:p>
          <a:p>
            <a:endParaRPr kumimoji="1" lang="en-US" altLang="ja-JP" dirty="0"/>
          </a:p>
        </p:txBody>
      </p:sp>
      <p:sp>
        <p:nvSpPr>
          <p:cNvPr id="4" name="スライド番号プレースホルダ 3"/>
          <p:cNvSpPr>
            <a:spLocks noGrp="1"/>
          </p:cNvSpPr>
          <p:nvPr>
            <p:ph type="sldNum" sz="quarter" idx="10"/>
          </p:nvPr>
        </p:nvSpPr>
        <p:spPr/>
        <p:txBody>
          <a:bodyPr/>
          <a:lstStyle/>
          <a:p>
            <a:fld id="{5B1F1080-13EE-4507-864C-81D08454E470}" type="slidenum">
              <a:rPr kumimoji="1" lang="ja-JP" altLang="en-US" smtClean="0"/>
              <a:pPr/>
              <a:t>1</a:t>
            </a:fld>
            <a:endParaRPr kumimoji="1" lang="ja-JP" altLang="en-US" dirty="0"/>
          </a:p>
        </p:txBody>
      </p:sp>
    </p:spTree>
    <p:extLst>
      <p:ext uri="{BB962C8B-B14F-4D97-AF65-F5344CB8AC3E}">
        <p14:creationId xmlns:p14="http://schemas.microsoft.com/office/powerpoint/2010/main" val="3609451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2270998" y="13298411"/>
            <a:ext cx="25737979" cy="9176087"/>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4541996" y="24258164"/>
            <a:ext cx="21195983" cy="10939956"/>
          </a:xfrm>
        </p:spPr>
        <p:txBody>
          <a:bodyPr/>
          <a:lstStyle>
            <a:lvl1pPr marL="0" indent="0" algn="ctr">
              <a:buNone/>
              <a:defRPr>
                <a:solidFill>
                  <a:schemeClr val="tx1">
                    <a:tint val="75000"/>
                  </a:schemeClr>
                </a:solidFill>
              </a:defRPr>
            </a:lvl1pPr>
            <a:lvl2pPr marL="2086982" indent="0" algn="ctr">
              <a:buNone/>
              <a:defRPr>
                <a:solidFill>
                  <a:schemeClr val="tx1">
                    <a:tint val="75000"/>
                  </a:schemeClr>
                </a:solidFill>
              </a:defRPr>
            </a:lvl2pPr>
            <a:lvl3pPr marL="4173978" indent="0" algn="ctr">
              <a:buNone/>
              <a:defRPr>
                <a:solidFill>
                  <a:schemeClr val="tx1">
                    <a:tint val="75000"/>
                  </a:schemeClr>
                </a:solidFill>
              </a:defRPr>
            </a:lvl3pPr>
            <a:lvl4pPr marL="6260960" indent="0" algn="ctr">
              <a:buNone/>
              <a:defRPr>
                <a:solidFill>
                  <a:schemeClr val="tx1">
                    <a:tint val="75000"/>
                  </a:schemeClr>
                </a:solidFill>
              </a:defRPr>
            </a:lvl4pPr>
            <a:lvl5pPr marL="8347942" indent="0" algn="ctr">
              <a:buNone/>
              <a:defRPr>
                <a:solidFill>
                  <a:schemeClr val="tx1">
                    <a:tint val="75000"/>
                  </a:schemeClr>
                </a:solidFill>
              </a:defRPr>
            </a:lvl5pPr>
            <a:lvl6pPr marL="10434938" indent="0" algn="ctr">
              <a:buNone/>
              <a:defRPr>
                <a:solidFill>
                  <a:schemeClr val="tx1">
                    <a:tint val="75000"/>
                  </a:schemeClr>
                </a:solidFill>
              </a:defRPr>
            </a:lvl6pPr>
            <a:lvl7pPr marL="12521920" indent="0" algn="ctr">
              <a:buNone/>
              <a:defRPr>
                <a:solidFill>
                  <a:schemeClr val="tx1">
                    <a:tint val="75000"/>
                  </a:schemeClr>
                </a:solidFill>
              </a:defRPr>
            </a:lvl7pPr>
            <a:lvl8pPr marL="14608902" indent="0" algn="ctr">
              <a:buNone/>
              <a:defRPr>
                <a:solidFill>
                  <a:schemeClr val="tx1">
                    <a:tint val="75000"/>
                  </a:schemeClr>
                </a:solidFill>
              </a:defRPr>
            </a:lvl8pPr>
            <a:lvl9pPr marL="16695898"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9DE2442D-9EE1-451A-8E8A-46A8395ACFE7}" type="datetimeFigureOut">
              <a:rPr kumimoji="1" lang="ja-JP" altLang="en-US" smtClean="0"/>
              <a:pPr/>
              <a:t>2019/5/24</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8CCEAA6A-E2C7-428B-9439-AD4FA7F04BE6}" type="slidenum">
              <a:rPr kumimoji="1" lang="ja-JP" altLang="en-US" smtClean="0"/>
              <a:pPr/>
              <a:t>‹#›</a:t>
            </a:fld>
            <a:endParaRPr kumimoji="1" lang="ja-JP"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9DE2442D-9EE1-451A-8E8A-46A8395ACFE7}" type="datetimeFigureOut">
              <a:rPr kumimoji="1" lang="ja-JP" altLang="en-US" smtClean="0"/>
              <a:pPr/>
              <a:t>2019/5/24</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8CCEAA6A-E2C7-428B-9439-AD4FA7F04BE6}" type="slidenum">
              <a:rPr kumimoji="1" lang="ja-JP" altLang="en-US" smtClean="0"/>
              <a:pPr/>
              <a:t>‹#›</a:t>
            </a:fld>
            <a:endParaRPr kumimoji="1" lang="ja-JP"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2698227" y="10702131"/>
            <a:ext cx="22557528" cy="227995033"/>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5015133" y="10702131"/>
            <a:ext cx="67178439" cy="227995033"/>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9DE2442D-9EE1-451A-8E8A-46A8395ACFE7}" type="datetimeFigureOut">
              <a:rPr kumimoji="1" lang="ja-JP" altLang="en-US" smtClean="0"/>
              <a:pPr/>
              <a:t>2019/5/24</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8CCEAA6A-E2C7-428B-9439-AD4FA7F04BE6}" type="slidenum">
              <a:rPr kumimoji="1" lang="ja-JP" altLang="en-US" smtClean="0"/>
              <a:pPr/>
              <a:t>‹#›</a:t>
            </a:fld>
            <a:endParaRPr kumimoji="1" lang="ja-JP"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9DE2442D-9EE1-451A-8E8A-46A8395ACFE7}" type="datetimeFigureOut">
              <a:rPr kumimoji="1" lang="ja-JP" altLang="en-US" smtClean="0"/>
              <a:pPr/>
              <a:t>2019/5/24</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8CCEAA6A-E2C7-428B-9439-AD4FA7F04BE6}" type="slidenum">
              <a:rPr kumimoji="1" lang="ja-JP" altLang="en-US" smtClean="0"/>
              <a:pPr/>
              <a:t>‹#›</a:t>
            </a:fld>
            <a:endParaRPr kumimoji="1" lang="ja-JP"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2391909" y="27508463"/>
            <a:ext cx="25737979" cy="8502249"/>
          </a:xfrm>
        </p:spPr>
        <p:txBody>
          <a:bodyPr anchor="t"/>
          <a:lstStyle>
            <a:lvl1pPr algn="l">
              <a:defRPr sz="183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2391909" y="18144082"/>
            <a:ext cx="25737979" cy="9364362"/>
          </a:xfrm>
        </p:spPr>
        <p:txBody>
          <a:bodyPr anchor="b"/>
          <a:lstStyle>
            <a:lvl1pPr marL="0" indent="0">
              <a:buNone/>
              <a:defRPr sz="9100">
                <a:solidFill>
                  <a:schemeClr val="tx1">
                    <a:tint val="75000"/>
                  </a:schemeClr>
                </a:solidFill>
              </a:defRPr>
            </a:lvl1pPr>
            <a:lvl2pPr marL="2086982" indent="0">
              <a:buNone/>
              <a:defRPr sz="8200">
                <a:solidFill>
                  <a:schemeClr val="tx1">
                    <a:tint val="75000"/>
                  </a:schemeClr>
                </a:solidFill>
              </a:defRPr>
            </a:lvl2pPr>
            <a:lvl3pPr marL="4173978" indent="0">
              <a:buNone/>
              <a:defRPr sz="7300">
                <a:solidFill>
                  <a:schemeClr val="tx1">
                    <a:tint val="75000"/>
                  </a:schemeClr>
                </a:solidFill>
              </a:defRPr>
            </a:lvl3pPr>
            <a:lvl4pPr marL="6260960" indent="0">
              <a:buNone/>
              <a:defRPr sz="6400">
                <a:solidFill>
                  <a:schemeClr val="tx1">
                    <a:tint val="75000"/>
                  </a:schemeClr>
                </a:solidFill>
              </a:defRPr>
            </a:lvl4pPr>
            <a:lvl5pPr marL="8347942" indent="0">
              <a:buNone/>
              <a:defRPr sz="6400">
                <a:solidFill>
                  <a:schemeClr val="tx1">
                    <a:tint val="75000"/>
                  </a:schemeClr>
                </a:solidFill>
              </a:defRPr>
            </a:lvl5pPr>
            <a:lvl6pPr marL="10434938" indent="0">
              <a:buNone/>
              <a:defRPr sz="6400">
                <a:solidFill>
                  <a:schemeClr val="tx1">
                    <a:tint val="75000"/>
                  </a:schemeClr>
                </a:solidFill>
              </a:defRPr>
            </a:lvl6pPr>
            <a:lvl7pPr marL="12521920" indent="0">
              <a:buNone/>
              <a:defRPr sz="6400">
                <a:solidFill>
                  <a:schemeClr val="tx1">
                    <a:tint val="75000"/>
                  </a:schemeClr>
                </a:solidFill>
              </a:defRPr>
            </a:lvl7pPr>
            <a:lvl8pPr marL="14608902" indent="0">
              <a:buNone/>
              <a:defRPr sz="6400">
                <a:solidFill>
                  <a:schemeClr val="tx1">
                    <a:tint val="75000"/>
                  </a:schemeClr>
                </a:solidFill>
              </a:defRPr>
            </a:lvl8pPr>
            <a:lvl9pPr marL="16695898" indent="0">
              <a:buNone/>
              <a:defRPr sz="6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9DE2442D-9EE1-451A-8E8A-46A8395ACFE7}" type="datetimeFigureOut">
              <a:rPr kumimoji="1" lang="ja-JP" altLang="en-US" smtClean="0"/>
              <a:pPr/>
              <a:t>2019/5/24</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8CCEAA6A-E2C7-428B-9439-AD4FA7F04BE6}" type="slidenum">
              <a:rPr kumimoji="1" lang="ja-JP" altLang="en-US" smtClean="0"/>
              <a:pPr/>
              <a:t>‹#›</a:t>
            </a:fld>
            <a:endParaRPr kumimoji="1" lang="ja-JP"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5015133" y="62349824"/>
            <a:ext cx="44867985" cy="176347340"/>
          </a:xfrm>
        </p:spPr>
        <p:txBody>
          <a:bodyPr/>
          <a:lstStyle>
            <a:lvl1pPr>
              <a:defRPr sz="12800"/>
            </a:lvl1pPr>
            <a:lvl2pPr>
              <a:defRPr sz="11000"/>
            </a:lvl2pPr>
            <a:lvl3pPr>
              <a:defRPr sz="9100"/>
            </a:lvl3pPr>
            <a:lvl4pPr>
              <a:defRPr sz="8200"/>
            </a:lvl4pPr>
            <a:lvl5pPr>
              <a:defRPr sz="8200"/>
            </a:lvl5pPr>
            <a:lvl6pPr>
              <a:defRPr sz="8200"/>
            </a:lvl6pPr>
            <a:lvl7pPr>
              <a:defRPr sz="8200"/>
            </a:lvl7pPr>
            <a:lvl8pPr>
              <a:defRPr sz="8200"/>
            </a:lvl8pPr>
            <a:lvl9pPr>
              <a:defRPr sz="82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50387773" y="62349824"/>
            <a:ext cx="44867982" cy="176347340"/>
          </a:xfrm>
        </p:spPr>
        <p:txBody>
          <a:bodyPr/>
          <a:lstStyle>
            <a:lvl1pPr>
              <a:defRPr sz="12800"/>
            </a:lvl1pPr>
            <a:lvl2pPr>
              <a:defRPr sz="11000"/>
            </a:lvl2pPr>
            <a:lvl3pPr>
              <a:defRPr sz="9100"/>
            </a:lvl3pPr>
            <a:lvl4pPr>
              <a:defRPr sz="8200"/>
            </a:lvl4pPr>
            <a:lvl5pPr>
              <a:defRPr sz="8200"/>
            </a:lvl5pPr>
            <a:lvl6pPr>
              <a:defRPr sz="8200"/>
            </a:lvl6pPr>
            <a:lvl7pPr>
              <a:defRPr sz="8200"/>
            </a:lvl7pPr>
            <a:lvl8pPr>
              <a:defRPr sz="8200"/>
            </a:lvl8pPr>
            <a:lvl9pPr>
              <a:defRPr sz="82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9DE2442D-9EE1-451A-8E8A-46A8395ACFE7}" type="datetimeFigureOut">
              <a:rPr kumimoji="1" lang="ja-JP" altLang="en-US" smtClean="0"/>
              <a:pPr/>
              <a:t>2019/5/24</a:t>
            </a:fld>
            <a:endParaRPr kumimoji="1" lang="ja-JP" altLang="en-US" dirty="0"/>
          </a:p>
        </p:txBody>
      </p:sp>
      <p:sp>
        <p:nvSpPr>
          <p:cNvPr id="6" name="フッター プレースホルダ 5"/>
          <p:cNvSpPr>
            <a:spLocks noGrp="1"/>
          </p:cNvSpPr>
          <p:nvPr>
            <p:ph type="ftr" sz="quarter" idx="11"/>
          </p:nvPr>
        </p:nvSpPr>
        <p:spPr/>
        <p:txBody>
          <a:bodyPr/>
          <a:lstStyle/>
          <a:p>
            <a:endParaRPr kumimoji="1" lang="ja-JP" altLang="en-US" dirty="0"/>
          </a:p>
        </p:txBody>
      </p:sp>
      <p:sp>
        <p:nvSpPr>
          <p:cNvPr id="7" name="スライド番号プレースホルダ 6"/>
          <p:cNvSpPr>
            <a:spLocks noGrp="1"/>
          </p:cNvSpPr>
          <p:nvPr>
            <p:ph type="sldNum" sz="quarter" idx="12"/>
          </p:nvPr>
        </p:nvSpPr>
        <p:spPr/>
        <p:txBody>
          <a:bodyPr/>
          <a:lstStyle/>
          <a:p>
            <a:fld id="{8CCEAA6A-E2C7-428B-9439-AD4FA7F04BE6}" type="slidenum">
              <a:rPr kumimoji="1" lang="ja-JP" altLang="en-US" smtClean="0"/>
              <a:pPr/>
              <a:t>‹#›</a:t>
            </a:fld>
            <a:endParaRPr kumimoji="1" lang="ja-JP"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1513999" y="1714326"/>
            <a:ext cx="27251978" cy="7134754"/>
          </a:xfrm>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1513999" y="9582375"/>
            <a:ext cx="13378914" cy="3993477"/>
          </a:xfrm>
        </p:spPr>
        <p:txBody>
          <a:bodyPr anchor="b"/>
          <a:lstStyle>
            <a:lvl1pPr marL="0" indent="0">
              <a:buNone/>
              <a:defRPr sz="11000" b="1"/>
            </a:lvl1pPr>
            <a:lvl2pPr marL="2086982" indent="0">
              <a:buNone/>
              <a:defRPr sz="9100" b="1"/>
            </a:lvl2pPr>
            <a:lvl3pPr marL="4173978" indent="0">
              <a:buNone/>
              <a:defRPr sz="8200" b="1"/>
            </a:lvl3pPr>
            <a:lvl4pPr marL="6260960" indent="0">
              <a:buNone/>
              <a:defRPr sz="7300" b="1"/>
            </a:lvl4pPr>
            <a:lvl5pPr marL="8347942" indent="0">
              <a:buNone/>
              <a:defRPr sz="7300" b="1"/>
            </a:lvl5pPr>
            <a:lvl6pPr marL="10434938" indent="0">
              <a:buNone/>
              <a:defRPr sz="7300" b="1"/>
            </a:lvl6pPr>
            <a:lvl7pPr marL="12521920" indent="0">
              <a:buNone/>
              <a:defRPr sz="7300" b="1"/>
            </a:lvl7pPr>
            <a:lvl8pPr marL="14608902" indent="0">
              <a:buNone/>
              <a:defRPr sz="7300" b="1"/>
            </a:lvl8pPr>
            <a:lvl9pPr marL="16695898" indent="0">
              <a:buNone/>
              <a:defRPr sz="73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1513999" y="13575852"/>
            <a:ext cx="13378914" cy="24664452"/>
          </a:xfrm>
        </p:spPr>
        <p:txBody>
          <a:bodyPr/>
          <a:lstStyle>
            <a:lvl1pPr>
              <a:defRPr sz="11000"/>
            </a:lvl1pPr>
            <a:lvl2pPr>
              <a:defRPr sz="9100"/>
            </a:lvl2pPr>
            <a:lvl3pPr>
              <a:defRPr sz="8200"/>
            </a:lvl3pPr>
            <a:lvl4pPr>
              <a:defRPr sz="7300"/>
            </a:lvl4pPr>
            <a:lvl5pPr>
              <a:defRPr sz="7300"/>
            </a:lvl5pPr>
            <a:lvl6pPr>
              <a:defRPr sz="7300"/>
            </a:lvl6pPr>
            <a:lvl7pPr>
              <a:defRPr sz="7300"/>
            </a:lvl7pPr>
            <a:lvl8pPr>
              <a:defRPr sz="7300"/>
            </a:lvl8pPr>
            <a:lvl9pPr>
              <a:defRPr sz="73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15381808" y="9582375"/>
            <a:ext cx="13384170" cy="3993477"/>
          </a:xfrm>
        </p:spPr>
        <p:txBody>
          <a:bodyPr anchor="b"/>
          <a:lstStyle>
            <a:lvl1pPr marL="0" indent="0">
              <a:buNone/>
              <a:defRPr sz="11000" b="1"/>
            </a:lvl1pPr>
            <a:lvl2pPr marL="2086982" indent="0">
              <a:buNone/>
              <a:defRPr sz="9100" b="1"/>
            </a:lvl2pPr>
            <a:lvl3pPr marL="4173978" indent="0">
              <a:buNone/>
              <a:defRPr sz="8200" b="1"/>
            </a:lvl3pPr>
            <a:lvl4pPr marL="6260960" indent="0">
              <a:buNone/>
              <a:defRPr sz="7300" b="1"/>
            </a:lvl4pPr>
            <a:lvl5pPr marL="8347942" indent="0">
              <a:buNone/>
              <a:defRPr sz="7300" b="1"/>
            </a:lvl5pPr>
            <a:lvl6pPr marL="10434938" indent="0">
              <a:buNone/>
              <a:defRPr sz="7300" b="1"/>
            </a:lvl6pPr>
            <a:lvl7pPr marL="12521920" indent="0">
              <a:buNone/>
              <a:defRPr sz="7300" b="1"/>
            </a:lvl7pPr>
            <a:lvl8pPr marL="14608902" indent="0">
              <a:buNone/>
              <a:defRPr sz="7300" b="1"/>
            </a:lvl8pPr>
            <a:lvl9pPr marL="16695898" indent="0">
              <a:buNone/>
              <a:defRPr sz="73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15381808" y="13575852"/>
            <a:ext cx="13384170" cy="24664452"/>
          </a:xfrm>
        </p:spPr>
        <p:txBody>
          <a:bodyPr/>
          <a:lstStyle>
            <a:lvl1pPr>
              <a:defRPr sz="11000"/>
            </a:lvl1pPr>
            <a:lvl2pPr>
              <a:defRPr sz="9100"/>
            </a:lvl2pPr>
            <a:lvl3pPr>
              <a:defRPr sz="8200"/>
            </a:lvl3pPr>
            <a:lvl4pPr>
              <a:defRPr sz="7300"/>
            </a:lvl4pPr>
            <a:lvl5pPr>
              <a:defRPr sz="7300"/>
            </a:lvl5pPr>
            <a:lvl6pPr>
              <a:defRPr sz="7300"/>
            </a:lvl6pPr>
            <a:lvl7pPr>
              <a:defRPr sz="7300"/>
            </a:lvl7pPr>
            <a:lvl8pPr>
              <a:defRPr sz="7300"/>
            </a:lvl8pPr>
            <a:lvl9pPr>
              <a:defRPr sz="73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9DE2442D-9EE1-451A-8E8A-46A8395ACFE7}" type="datetimeFigureOut">
              <a:rPr kumimoji="1" lang="ja-JP" altLang="en-US" smtClean="0"/>
              <a:pPr/>
              <a:t>2019/5/24</a:t>
            </a:fld>
            <a:endParaRPr kumimoji="1" lang="ja-JP" altLang="en-US" dirty="0"/>
          </a:p>
        </p:txBody>
      </p:sp>
      <p:sp>
        <p:nvSpPr>
          <p:cNvPr id="8" name="フッター プレースホルダ 7"/>
          <p:cNvSpPr>
            <a:spLocks noGrp="1"/>
          </p:cNvSpPr>
          <p:nvPr>
            <p:ph type="ftr" sz="quarter" idx="11"/>
          </p:nvPr>
        </p:nvSpPr>
        <p:spPr/>
        <p:txBody>
          <a:bodyPr/>
          <a:lstStyle/>
          <a:p>
            <a:endParaRPr kumimoji="1" lang="ja-JP" altLang="en-US" dirty="0"/>
          </a:p>
        </p:txBody>
      </p:sp>
      <p:sp>
        <p:nvSpPr>
          <p:cNvPr id="9" name="スライド番号プレースホルダ 8"/>
          <p:cNvSpPr>
            <a:spLocks noGrp="1"/>
          </p:cNvSpPr>
          <p:nvPr>
            <p:ph type="sldNum" sz="quarter" idx="12"/>
          </p:nvPr>
        </p:nvSpPr>
        <p:spPr/>
        <p:txBody>
          <a:bodyPr/>
          <a:lstStyle/>
          <a:p>
            <a:fld id="{8CCEAA6A-E2C7-428B-9439-AD4FA7F04BE6}" type="slidenum">
              <a:rPr kumimoji="1" lang="ja-JP" altLang="en-US" smtClean="0"/>
              <a:pPr/>
              <a:t>‹#›</a:t>
            </a:fld>
            <a:endParaRPr kumimoji="1" lang="ja-JP"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9DE2442D-9EE1-451A-8E8A-46A8395ACFE7}" type="datetimeFigureOut">
              <a:rPr kumimoji="1" lang="ja-JP" altLang="en-US" smtClean="0"/>
              <a:pPr/>
              <a:t>2019/5/24</a:t>
            </a:fld>
            <a:endParaRPr kumimoji="1" lang="ja-JP" altLang="en-US" dirty="0"/>
          </a:p>
        </p:txBody>
      </p:sp>
      <p:sp>
        <p:nvSpPr>
          <p:cNvPr id="4" name="フッター プレースホルダ 3"/>
          <p:cNvSpPr>
            <a:spLocks noGrp="1"/>
          </p:cNvSpPr>
          <p:nvPr>
            <p:ph type="ftr" sz="quarter" idx="11"/>
          </p:nvPr>
        </p:nvSpPr>
        <p:spPr/>
        <p:txBody>
          <a:bodyPr/>
          <a:lstStyle/>
          <a:p>
            <a:endParaRPr kumimoji="1" lang="ja-JP" altLang="en-US" dirty="0"/>
          </a:p>
        </p:txBody>
      </p:sp>
      <p:sp>
        <p:nvSpPr>
          <p:cNvPr id="5" name="スライド番号プレースホルダ 4"/>
          <p:cNvSpPr>
            <a:spLocks noGrp="1"/>
          </p:cNvSpPr>
          <p:nvPr>
            <p:ph type="sldNum" sz="quarter" idx="12"/>
          </p:nvPr>
        </p:nvSpPr>
        <p:spPr/>
        <p:txBody>
          <a:bodyPr/>
          <a:lstStyle/>
          <a:p>
            <a:fld id="{8CCEAA6A-E2C7-428B-9439-AD4FA7F04BE6}" type="slidenum">
              <a:rPr kumimoji="1" lang="ja-JP" altLang="en-US" smtClean="0"/>
              <a:pPr/>
              <a:t>‹#›</a:t>
            </a:fld>
            <a:endParaRPr kumimoji="1" lang="ja-JP"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9DE2442D-9EE1-451A-8E8A-46A8395ACFE7}" type="datetimeFigureOut">
              <a:rPr kumimoji="1" lang="ja-JP" altLang="en-US" smtClean="0"/>
              <a:pPr/>
              <a:t>2019/5/24</a:t>
            </a:fld>
            <a:endParaRPr kumimoji="1" lang="ja-JP" altLang="en-US" dirty="0"/>
          </a:p>
        </p:txBody>
      </p:sp>
      <p:sp>
        <p:nvSpPr>
          <p:cNvPr id="3" name="フッター プレースホルダ 2"/>
          <p:cNvSpPr>
            <a:spLocks noGrp="1"/>
          </p:cNvSpPr>
          <p:nvPr>
            <p:ph type="ftr" sz="quarter" idx="11"/>
          </p:nvPr>
        </p:nvSpPr>
        <p:spPr/>
        <p:txBody>
          <a:bodyPr/>
          <a:lstStyle/>
          <a:p>
            <a:endParaRPr kumimoji="1" lang="ja-JP" altLang="en-US" dirty="0"/>
          </a:p>
        </p:txBody>
      </p:sp>
      <p:sp>
        <p:nvSpPr>
          <p:cNvPr id="4" name="スライド番号プレースホルダ 3"/>
          <p:cNvSpPr>
            <a:spLocks noGrp="1"/>
          </p:cNvSpPr>
          <p:nvPr>
            <p:ph type="sldNum" sz="quarter" idx="12"/>
          </p:nvPr>
        </p:nvSpPr>
        <p:spPr/>
        <p:txBody>
          <a:bodyPr/>
          <a:lstStyle/>
          <a:p>
            <a:fld id="{8CCEAA6A-E2C7-428B-9439-AD4FA7F04BE6}" type="slidenum">
              <a:rPr kumimoji="1" lang="ja-JP" altLang="en-US" smtClean="0"/>
              <a:pPr/>
              <a:t>‹#›</a:t>
            </a:fld>
            <a:endParaRPr kumimoji="1" lang="ja-JP"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514010" y="1704413"/>
            <a:ext cx="9961903" cy="7253667"/>
          </a:xfrm>
        </p:spPr>
        <p:txBody>
          <a:bodyPr anchor="b"/>
          <a:lstStyle>
            <a:lvl1pPr algn="l">
              <a:defRPr sz="9100" b="1"/>
            </a:lvl1pPr>
          </a:lstStyle>
          <a:p>
            <a:r>
              <a:rPr kumimoji="1" lang="ja-JP" altLang="en-US"/>
              <a:t>マスタ タイトルの書式設定</a:t>
            </a:r>
          </a:p>
        </p:txBody>
      </p:sp>
      <p:sp>
        <p:nvSpPr>
          <p:cNvPr id="3" name="コンテンツ プレースホルダ 2"/>
          <p:cNvSpPr>
            <a:spLocks noGrp="1"/>
          </p:cNvSpPr>
          <p:nvPr>
            <p:ph idx="1"/>
          </p:nvPr>
        </p:nvSpPr>
        <p:spPr>
          <a:xfrm>
            <a:off x="11838629" y="1704429"/>
            <a:ext cx="16927347" cy="36535890"/>
          </a:xfrm>
        </p:spPr>
        <p:txBody>
          <a:bodyPr/>
          <a:lstStyle>
            <a:lvl1pPr>
              <a:defRPr sz="14600"/>
            </a:lvl1pPr>
            <a:lvl2pPr>
              <a:defRPr sz="12800"/>
            </a:lvl2pPr>
            <a:lvl3pPr>
              <a:defRPr sz="11000"/>
            </a:lvl3pPr>
            <a:lvl4pPr>
              <a:defRPr sz="9100"/>
            </a:lvl4pPr>
            <a:lvl5pPr>
              <a:defRPr sz="9100"/>
            </a:lvl5pPr>
            <a:lvl6pPr>
              <a:defRPr sz="9100"/>
            </a:lvl6pPr>
            <a:lvl7pPr>
              <a:defRPr sz="9100"/>
            </a:lvl7pPr>
            <a:lvl8pPr>
              <a:defRPr sz="9100"/>
            </a:lvl8pPr>
            <a:lvl9pPr>
              <a:defRPr sz="91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1514010" y="8958102"/>
            <a:ext cx="9961903" cy="29282223"/>
          </a:xfrm>
        </p:spPr>
        <p:txBody>
          <a:bodyPr/>
          <a:lstStyle>
            <a:lvl1pPr marL="0" indent="0">
              <a:buNone/>
              <a:defRPr sz="6400"/>
            </a:lvl1pPr>
            <a:lvl2pPr marL="2086982" indent="0">
              <a:buNone/>
              <a:defRPr sz="5500"/>
            </a:lvl2pPr>
            <a:lvl3pPr marL="4173978" indent="0">
              <a:buNone/>
              <a:defRPr sz="4600"/>
            </a:lvl3pPr>
            <a:lvl4pPr marL="6260960" indent="0">
              <a:buNone/>
              <a:defRPr sz="4100"/>
            </a:lvl4pPr>
            <a:lvl5pPr marL="8347942" indent="0">
              <a:buNone/>
              <a:defRPr sz="4100"/>
            </a:lvl5pPr>
            <a:lvl6pPr marL="10434938" indent="0">
              <a:buNone/>
              <a:defRPr sz="4100"/>
            </a:lvl6pPr>
            <a:lvl7pPr marL="12521920" indent="0">
              <a:buNone/>
              <a:defRPr sz="4100"/>
            </a:lvl7pPr>
            <a:lvl8pPr marL="14608902" indent="0">
              <a:buNone/>
              <a:defRPr sz="4100"/>
            </a:lvl8pPr>
            <a:lvl9pPr marL="16695898" indent="0">
              <a:buNone/>
              <a:defRPr sz="41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9DE2442D-9EE1-451A-8E8A-46A8395ACFE7}" type="datetimeFigureOut">
              <a:rPr kumimoji="1" lang="ja-JP" altLang="en-US" smtClean="0"/>
              <a:pPr/>
              <a:t>2019/5/24</a:t>
            </a:fld>
            <a:endParaRPr kumimoji="1" lang="ja-JP" altLang="en-US" dirty="0"/>
          </a:p>
        </p:txBody>
      </p:sp>
      <p:sp>
        <p:nvSpPr>
          <p:cNvPr id="6" name="フッター プレースホルダ 5"/>
          <p:cNvSpPr>
            <a:spLocks noGrp="1"/>
          </p:cNvSpPr>
          <p:nvPr>
            <p:ph type="ftr" sz="quarter" idx="11"/>
          </p:nvPr>
        </p:nvSpPr>
        <p:spPr/>
        <p:txBody>
          <a:bodyPr/>
          <a:lstStyle/>
          <a:p>
            <a:endParaRPr kumimoji="1" lang="ja-JP" altLang="en-US" dirty="0"/>
          </a:p>
        </p:txBody>
      </p:sp>
      <p:sp>
        <p:nvSpPr>
          <p:cNvPr id="7" name="スライド番号プレースホルダ 6"/>
          <p:cNvSpPr>
            <a:spLocks noGrp="1"/>
          </p:cNvSpPr>
          <p:nvPr>
            <p:ph type="sldNum" sz="quarter" idx="12"/>
          </p:nvPr>
        </p:nvSpPr>
        <p:spPr/>
        <p:txBody>
          <a:bodyPr/>
          <a:lstStyle/>
          <a:p>
            <a:fld id="{8CCEAA6A-E2C7-428B-9439-AD4FA7F04BE6}" type="slidenum">
              <a:rPr kumimoji="1" lang="ja-JP" altLang="en-US" smtClean="0"/>
              <a:pPr/>
              <a:t>‹#›</a:t>
            </a:fld>
            <a:endParaRPr kumimoji="1" lang="ja-JP"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5935087" y="29965968"/>
            <a:ext cx="18167985" cy="3537652"/>
          </a:xfrm>
        </p:spPr>
        <p:txBody>
          <a:bodyPr anchor="b"/>
          <a:lstStyle>
            <a:lvl1pPr algn="l">
              <a:defRPr sz="9100" b="1"/>
            </a:lvl1pPr>
          </a:lstStyle>
          <a:p>
            <a:r>
              <a:rPr kumimoji="1" lang="ja-JP" altLang="en-US"/>
              <a:t>マスタ タイトルの書式設定</a:t>
            </a:r>
          </a:p>
        </p:txBody>
      </p:sp>
      <p:sp>
        <p:nvSpPr>
          <p:cNvPr id="3" name="図プレースホルダ 2"/>
          <p:cNvSpPr>
            <a:spLocks noGrp="1"/>
          </p:cNvSpPr>
          <p:nvPr>
            <p:ph type="pic" idx="1"/>
          </p:nvPr>
        </p:nvSpPr>
        <p:spPr>
          <a:xfrm>
            <a:off x="5935087" y="3825021"/>
            <a:ext cx="18167985" cy="25685115"/>
          </a:xfrm>
        </p:spPr>
        <p:txBody>
          <a:bodyPr/>
          <a:lstStyle>
            <a:lvl1pPr marL="0" indent="0">
              <a:buNone/>
              <a:defRPr sz="14600"/>
            </a:lvl1pPr>
            <a:lvl2pPr marL="2086982" indent="0">
              <a:buNone/>
              <a:defRPr sz="12800"/>
            </a:lvl2pPr>
            <a:lvl3pPr marL="4173978" indent="0">
              <a:buNone/>
              <a:defRPr sz="11000"/>
            </a:lvl3pPr>
            <a:lvl4pPr marL="6260960" indent="0">
              <a:buNone/>
              <a:defRPr sz="9100"/>
            </a:lvl4pPr>
            <a:lvl5pPr marL="8347942" indent="0">
              <a:buNone/>
              <a:defRPr sz="9100"/>
            </a:lvl5pPr>
            <a:lvl6pPr marL="10434938" indent="0">
              <a:buNone/>
              <a:defRPr sz="9100"/>
            </a:lvl6pPr>
            <a:lvl7pPr marL="12521920" indent="0">
              <a:buNone/>
              <a:defRPr sz="9100"/>
            </a:lvl7pPr>
            <a:lvl8pPr marL="14608902" indent="0">
              <a:buNone/>
              <a:defRPr sz="9100"/>
            </a:lvl8pPr>
            <a:lvl9pPr marL="16695898" indent="0">
              <a:buNone/>
              <a:defRPr sz="9100"/>
            </a:lvl9pPr>
          </a:lstStyle>
          <a:p>
            <a:endParaRPr kumimoji="1" lang="ja-JP" altLang="en-US" dirty="0"/>
          </a:p>
        </p:txBody>
      </p:sp>
      <p:sp>
        <p:nvSpPr>
          <p:cNvPr id="4" name="テキスト プレースホルダ 3"/>
          <p:cNvSpPr>
            <a:spLocks noGrp="1"/>
          </p:cNvSpPr>
          <p:nvPr>
            <p:ph type="body" sz="half" idx="2"/>
          </p:nvPr>
        </p:nvSpPr>
        <p:spPr>
          <a:xfrm>
            <a:off x="5935087" y="33503620"/>
            <a:ext cx="18167985" cy="5024053"/>
          </a:xfrm>
        </p:spPr>
        <p:txBody>
          <a:bodyPr/>
          <a:lstStyle>
            <a:lvl1pPr marL="0" indent="0">
              <a:buNone/>
              <a:defRPr sz="6400"/>
            </a:lvl1pPr>
            <a:lvl2pPr marL="2086982" indent="0">
              <a:buNone/>
              <a:defRPr sz="5500"/>
            </a:lvl2pPr>
            <a:lvl3pPr marL="4173978" indent="0">
              <a:buNone/>
              <a:defRPr sz="4600"/>
            </a:lvl3pPr>
            <a:lvl4pPr marL="6260960" indent="0">
              <a:buNone/>
              <a:defRPr sz="4100"/>
            </a:lvl4pPr>
            <a:lvl5pPr marL="8347942" indent="0">
              <a:buNone/>
              <a:defRPr sz="4100"/>
            </a:lvl5pPr>
            <a:lvl6pPr marL="10434938" indent="0">
              <a:buNone/>
              <a:defRPr sz="4100"/>
            </a:lvl6pPr>
            <a:lvl7pPr marL="12521920" indent="0">
              <a:buNone/>
              <a:defRPr sz="4100"/>
            </a:lvl7pPr>
            <a:lvl8pPr marL="14608902" indent="0">
              <a:buNone/>
              <a:defRPr sz="4100"/>
            </a:lvl8pPr>
            <a:lvl9pPr marL="16695898" indent="0">
              <a:buNone/>
              <a:defRPr sz="41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9DE2442D-9EE1-451A-8E8A-46A8395ACFE7}" type="datetimeFigureOut">
              <a:rPr kumimoji="1" lang="ja-JP" altLang="en-US" smtClean="0"/>
              <a:pPr/>
              <a:t>2019/5/24</a:t>
            </a:fld>
            <a:endParaRPr kumimoji="1" lang="ja-JP" altLang="en-US" dirty="0"/>
          </a:p>
        </p:txBody>
      </p:sp>
      <p:sp>
        <p:nvSpPr>
          <p:cNvPr id="6" name="フッター プレースホルダ 5"/>
          <p:cNvSpPr>
            <a:spLocks noGrp="1"/>
          </p:cNvSpPr>
          <p:nvPr>
            <p:ph type="ftr" sz="quarter" idx="11"/>
          </p:nvPr>
        </p:nvSpPr>
        <p:spPr/>
        <p:txBody>
          <a:bodyPr/>
          <a:lstStyle/>
          <a:p>
            <a:endParaRPr kumimoji="1" lang="ja-JP" altLang="en-US" dirty="0"/>
          </a:p>
        </p:txBody>
      </p:sp>
      <p:sp>
        <p:nvSpPr>
          <p:cNvPr id="7" name="スライド番号プレースホルダ 6"/>
          <p:cNvSpPr>
            <a:spLocks noGrp="1"/>
          </p:cNvSpPr>
          <p:nvPr>
            <p:ph type="sldNum" sz="quarter" idx="12"/>
          </p:nvPr>
        </p:nvSpPr>
        <p:spPr/>
        <p:txBody>
          <a:bodyPr/>
          <a:lstStyle/>
          <a:p>
            <a:fld id="{8CCEAA6A-E2C7-428B-9439-AD4FA7F04BE6}" type="slidenum">
              <a:rPr kumimoji="1" lang="ja-JP" altLang="en-US" smtClean="0"/>
              <a:pPr/>
              <a:t>‹#›</a:t>
            </a:fld>
            <a:endParaRPr kumimoji="1"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1513999" y="1714326"/>
            <a:ext cx="27251978" cy="7134754"/>
          </a:xfrm>
          <a:prstGeom prst="rect">
            <a:avLst/>
          </a:prstGeom>
        </p:spPr>
        <p:txBody>
          <a:bodyPr vert="horz" lIns="417396" tIns="208698" rIns="417396" bIns="208698"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1513999" y="9988665"/>
            <a:ext cx="27251978" cy="28251648"/>
          </a:xfrm>
          <a:prstGeom prst="rect">
            <a:avLst/>
          </a:prstGeom>
        </p:spPr>
        <p:txBody>
          <a:bodyPr vert="horz" lIns="417396" tIns="208698" rIns="417396" bIns="208698"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1513999" y="39677176"/>
            <a:ext cx="7065328" cy="2279158"/>
          </a:xfrm>
          <a:prstGeom prst="rect">
            <a:avLst/>
          </a:prstGeom>
        </p:spPr>
        <p:txBody>
          <a:bodyPr vert="horz" lIns="417396" tIns="208698" rIns="417396" bIns="208698" rtlCol="0" anchor="ctr"/>
          <a:lstStyle>
            <a:lvl1pPr algn="l">
              <a:defRPr sz="5500">
                <a:solidFill>
                  <a:schemeClr val="tx1">
                    <a:tint val="75000"/>
                  </a:schemeClr>
                </a:solidFill>
              </a:defRPr>
            </a:lvl1pPr>
          </a:lstStyle>
          <a:p>
            <a:fld id="{9DE2442D-9EE1-451A-8E8A-46A8395ACFE7}" type="datetimeFigureOut">
              <a:rPr kumimoji="1" lang="ja-JP" altLang="en-US" smtClean="0"/>
              <a:pPr/>
              <a:t>2019/5/24</a:t>
            </a:fld>
            <a:endParaRPr kumimoji="1" lang="ja-JP" altLang="en-US" dirty="0"/>
          </a:p>
        </p:txBody>
      </p:sp>
      <p:sp>
        <p:nvSpPr>
          <p:cNvPr id="5" name="フッター プレースホルダ 4"/>
          <p:cNvSpPr>
            <a:spLocks noGrp="1"/>
          </p:cNvSpPr>
          <p:nvPr>
            <p:ph type="ftr" sz="quarter" idx="3"/>
          </p:nvPr>
        </p:nvSpPr>
        <p:spPr>
          <a:xfrm>
            <a:off x="10345658" y="39677176"/>
            <a:ext cx="9588659" cy="2279158"/>
          </a:xfrm>
          <a:prstGeom prst="rect">
            <a:avLst/>
          </a:prstGeom>
        </p:spPr>
        <p:txBody>
          <a:bodyPr vert="horz" lIns="417396" tIns="208698" rIns="417396" bIns="208698" rtlCol="0" anchor="ctr"/>
          <a:lstStyle>
            <a:lvl1pPr algn="ctr">
              <a:defRPr sz="5500">
                <a:solidFill>
                  <a:schemeClr val="tx1">
                    <a:tint val="75000"/>
                  </a:schemeClr>
                </a:solidFill>
              </a:defRPr>
            </a:lvl1pPr>
          </a:lstStyle>
          <a:p>
            <a:endParaRPr kumimoji="1" lang="ja-JP" altLang="en-US" dirty="0"/>
          </a:p>
        </p:txBody>
      </p:sp>
      <p:sp>
        <p:nvSpPr>
          <p:cNvPr id="6" name="スライド番号プレースホルダ 5"/>
          <p:cNvSpPr>
            <a:spLocks noGrp="1"/>
          </p:cNvSpPr>
          <p:nvPr>
            <p:ph type="sldNum" sz="quarter" idx="4"/>
          </p:nvPr>
        </p:nvSpPr>
        <p:spPr>
          <a:xfrm>
            <a:off x="21700649" y="39677176"/>
            <a:ext cx="7065328" cy="2279158"/>
          </a:xfrm>
          <a:prstGeom prst="rect">
            <a:avLst/>
          </a:prstGeom>
        </p:spPr>
        <p:txBody>
          <a:bodyPr vert="horz" lIns="417396" tIns="208698" rIns="417396" bIns="208698" rtlCol="0" anchor="ctr"/>
          <a:lstStyle>
            <a:lvl1pPr algn="r">
              <a:defRPr sz="5500">
                <a:solidFill>
                  <a:schemeClr val="tx1">
                    <a:tint val="75000"/>
                  </a:schemeClr>
                </a:solidFill>
              </a:defRPr>
            </a:lvl1pPr>
          </a:lstStyle>
          <a:p>
            <a:fld id="{8CCEAA6A-E2C7-428B-9439-AD4FA7F04BE6}" type="slidenum">
              <a:rPr kumimoji="1" lang="ja-JP" altLang="en-US" smtClean="0"/>
              <a:pPr/>
              <a:t>‹#›</a:t>
            </a:fld>
            <a:endParaRPr kumimoji="1" lang="ja-JP" alt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4173978" rtl="0" eaLnBrk="1" latinLnBrk="0" hangingPunct="1">
        <a:spcBef>
          <a:spcPct val="0"/>
        </a:spcBef>
        <a:buNone/>
        <a:defRPr kumimoji="1" sz="20100" kern="1200">
          <a:solidFill>
            <a:schemeClr val="tx1"/>
          </a:solidFill>
          <a:latin typeface="+mj-lt"/>
          <a:ea typeface="+mj-ea"/>
          <a:cs typeface="+mj-cs"/>
        </a:defRPr>
      </a:lvl1pPr>
    </p:titleStyle>
    <p:bodyStyle>
      <a:lvl1pPr marL="1565243" indent="-1565243" algn="l" defTabSz="4173978" rtl="0" eaLnBrk="1" latinLnBrk="0" hangingPunct="1">
        <a:spcBef>
          <a:spcPct val="20000"/>
        </a:spcBef>
        <a:buFont typeface="Arial" pitchFamily="34" charset="0"/>
        <a:buChar char="•"/>
        <a:defRPr kumimoji="1" sz="14600" kern="1200">
          <a:solidFill>
            <a:schemeClr val="tx1"/>
          </a:solidFill>
          <a:latin typeface="+mn-lt"/>
          <a:ea typeface="+mn-ea"/>
          <a:cs typeface="+mn-cs"/>
        </a:defRPr>
      </a:lvl1pPr>
      <a:lvl2pPr marL="3391349" indent="-1304367" algn="l" defTabSz="4173978" rtl="0" eaLnBrk="1" latinLnBrk="0" hangingPunct="1">
        <a:spcBef>
          <a:spcPct val="20000"/>
        </a:spcBef>
        <a:buFont typeface="Arial" pitchFamily="34" charset="0"/>
        <a:buChar char="–"/>
        <a:defRPr kumimoji="1" sz="12800" kern="1200">
          <a:solidFill>
            <a:schemeClr val="tx1"/>
          </a:solidFill>
          <a:latin typeface="+mn-lt"/>
          <a:ea typeface="+mn-ea"/>
          <a:cs typeface="+mn-cs"/>
        </a:defRPr>
      </a:lvl2pPr>
      <a:lvl3pPr marL="5217469" indent="-1043491" algn="l" defTabSz="4173978" rtl="0" eaLnBrk="1" latinLnBrk="0" hangingPunct="1">
        <a:spcBef>
          <a:spcPct val="20000"/>
        </a:spcBef>
        <a:buFont typeface="Arial" pitchFamily="34" charset="0"/>
        <a:buChar char="•"/>
        <a:defRPr kumimoji="1" sz="11000" kern="1200">
          <a:solidFill>
            <a:schemeClr val="tx1"/>
          </a:solidFill>
          <a:latin typeface="+mn-lt"/>
          <a:ea typeface="+mn-ea"/>
          <a:cs typeface="+mn-cs"/>
        </a:defRPr>
      </a:lvl3pPr>
      <a:lvl4pPr marL="7304451" indent="-1043491" algn="l" defTabSz="4173978" rtl="0" eaLnBrk="1" latinLnBrk="0" hangingPunct="1">
        <a:spcBef>
          <a:spcPct val="20000"/>
        </a:spcBef>
        <a:buFont typeface="Arial" pitchFamily="34" charset="0"/>
        <a:buChar char="–"/>
        <a:defRPr kumimoji="1" sz="9100" kern="1200">
          <a:solidFill>
            <a:schemeClr val="tx1"/>
          </a:solidFill>
          <a:latin typeface="+mn-lt"/>
          <a:ea typeface="+mn-ea"/>
          <a:cs typeface="+mn-cs"/>
        </a:defRPr>
      </a:lvl4pPr>
      <a:lvl5pPr marL="9391447" indent="-1043491" algn="l" defTabSz="4173978" rtl="0" eaLnBrk="1" latinLnBrk="0" hangingPunct="1">
        <a:spcBef>
          <a:spcPct val="20000"/>
        </a:spcBef>
        <a:buFont typeface="Arial" pitchFamily="34" charset="0"/>
        <a:buChar char="»"/>
        <a:defRPr kumimoji="1" sz="9100" kern="1200">
          <a:solidFill>
            <a:schemeClr val="tx1"/>
          </a:solidFill>
          <a:latin typeface="+mn-lt"/>
          <a:ea typeface="+mn-ea"/>
          <a:cs typeface="+mn-cs"/>
        </a:defRPr>
      </a:lvl5pPr>
      <a:lvl6pPr marL="11478429" indent="-1043491" algn="l" defTabSz="4173978" rtl="0" eaLnBrk="1" latinLnBrk="0" hangingPunct="1">
        <a:spcBef>
          <a:spcPct val="20000"/>
        </a:spcBef>
        <a:buFont typeface="Arial" pitchFamily="34" charset="0"/>
        <a:buChar char="•"/>
        <a:defRPr kumimoji="1" sz="9100" kern="1200">
          <a:solidFill>
            <a:schemeClr val="tx1"/>
          </a:solidFill>
          <a:latin typeface="+mn-lt"/>
          <a:ea typeface="+mn-ea"/>
          <a:cs typeface="+mn-cs"/>
        </a:defRPr>
      </a:lvl6pPr>
      <a:lvl7pPr marL="13565411" indent="-1043491" algn="l" defTabSz="4173978" rtl="0" eaLnBrk="1" latinLnBrk="0" hangingPunct="1">
        <a:spcBef>
          <a:spcPct val="20000"/>
        </a:spcBef>
        <a:buFont typeface="Arial" pitchFamily="34" charset="0"/>
        <a:buChar char="•"/>
        <a:defRPr kumimoji="1" sz="9100" kern="1200">
          <a:solidFill>
            <a:schemeClr val="tx1"/>
          </a:solidFill>
          <a:latin typeface="+mn-lt"/>
          <a:ea typeface="+mn-ea"/>
          <a:cs typeface="+mn-cs"/>
        </a:defRPr>
      </a:lvl7pPr>
      <a:lvl8pPr marL="15652407" indent="-1043491" algn="l" defTabSz="4173978" rtl="0" eaLnBrk="1" latinLnBrk="0" hangingPunct="1">
        <a:spcBef>
          <a:spcPct val="20000"/>
        </a:spcBef>
        <a:buFont typeface="Arial" pitchFamily="34" charset="0"/>
        <a:buChar char="•"/>
        <a:defRPr kumimoji="1" sz="9100" kern="1200">
          <a:solidFill>
            <a:schemeClr val="tx1"/>
          </a:solidFill>
          <a:latin typeface="+mn-lt"/>
          <a:ea typeface="+mn-ea"/>
          <a:cs typeface="+mn-cs"/>
        </a:defRPr>
      </a:lvl8pPr>
      <a:lvl9pPr marL="17739389" indent="-1043491" algn="l" defTabSz="4173978" rtl="0" eaLnBrk="1" latinLnBrk="0" hangingPunct="1">
        <a:spcBef>
          <a:spcPct val="20000"/>
        </a:spcBef>
        <a:buFont typeface="Arial" pitchFamily="34" charset="0"/>
        <a:buChar char="•"/>
        <a:defRPr kumimoji="1" sz="9100" kern="1200">
          <a:solidFill>
            <a:schemeClr val="tx1"/>
          </a:solidFill>
          <a:latin typeface="+mn-lt"/>
          <a:ea typeface="+mn-ea"/>
          <a:cs typeface="+mn-cs"/>
        </a:defRPr>
      </a:lvl9pPr>
    </p:bodyStyle>
    <p:otherStyle>
      <a:defPPr>
        <a:defRPr lang="ja-JP"/>
      </a:defPPr>
      <a:lvl1pPr marL="0" algn="l" defTabSz="4173978" rtl="0" eaLnBrk="1" latinLnBrk="0" hangingPunct="1">
        <a:defRPr kumimoji="1" sz="8200" kern="1200">
          <a:solidFill>
            <a:schemeClr val="tx1"/>
          </a:solidFill>
          <a:latin typeface="+mn-lt"/>
          <a:ea typeface="+mn-ea"/>
          <a:cs typeface="+mn-cs"/>
        </a:defRPr>
      </a:lvl1pPr>
      <a:lvl2pPr marL="2086982" algn="l" defTabSz="4173978" rtl="0" eaLnBrk="1" latinLnBrk="0" hangingPunct="1">
        <a:defRPr kumimoji="1" sz="8200" kern="1200">
          <a:solidFill>
            <a:schemeClr val="tx1"/>
          </a:solidFill>
          <a:latin typeface="+mn-lt"/>
          <a:ea typeface="+mn-ea"/>
          <a:cs typeface="+mn-cs"/>
        </a:defRPr>
      </a:lvl2pPr>
      <a:lvl3pPr marL="4173978" algn="l" defTabSz="4173978" rtl="0" eaLnBrk="1" latinLnBrk="0" hangingPunct="1">
        <a:defRPr kumimoji="1" sz="8200" kern="1200">
          <a:solidFill>
            <a:schemeClr val="tx1"/>
          </a:solidFill>
          <a:latin typeface="+mn-lt"/>
          <a:ea typeface="+mn-ea"/>
          <a:cs typeface="+mn-cs"/>
        </a:defRPr>
      </a:lvl3pPr>
      <a:lvl4pPr marL="6260960" algn="l" defTabSz="4173978" rtl="0" eaLnBrk="1" latinLnBrk="0" hangingPunct="1">
        <a:defRPr kumimoji="1" sz="8200" kern="1200">
          <a:solidFill>
            <a:schemeClr val="tx1"/>
          </a:solidFill>
          <a:latin typeface="+mn-lt"/>
          <a:ea typeface="+mn-ea"/>
          <a:cs typeface="+mn-cs"/>
        </a:defRPr>
      </a:lvl4pPr>
      <a:lvl5pPr marL="8347942" algn="l" defTabSz="4173978" rtl="0" eaLnBrk="1" latinLnBrk="0" hangingPunct="1">
        <a:defRPr kumimoji="1" sz="8200" kern="1200">
          <a:solidFill>
            <a:schemeClr val="tx1"/>
          </a:solidFill>
          <a:latin typeface="+mn-lt"/>
          <a:ea typeface="+mn-ea"/>
          <a:cs typeface="+mn-cs"/>
        </a:defRPr>
      </a:lvl5pPr>
      <a:lvl6pPr marL="10434938" algn="l" defTabSz="4173978" rtl="0" eaLnBrk="1" latinLnBrk="0" hangingPunct="1">
        <a:defRPr kumimoji="1" sz="8200" kern="1200">
          <a:solidFill>
            <a:schemeClr val="tx1"/>
          </a:solidFill>
          <a:latin typeface="+mn-lt"/>
          <a:ea typeface="+mn-ea"/>
          <a:cs typeface="+mn-cs"/>
        </a:defRPr>
      </a:lvl6pPr>
      <a:lvl7pPr marL="12521920" algn="l" defTabSz="4173978" rtl="0" eaLnBrk="1" latinLnBrk="0" hangingPunct="1">
        <a:defRPr kumimoji="1" sz="8200" kern="1200">
          <a:solidFill>
            <a:schemeClr val="tx1"/>
          </a:solidFill>
          <a:latin typeface="+mn-lt"/>
          <a:ea typeface="+mn-ea"/>
          <a:cs typeface="+mn-cs"/>
        </a:defRPr>
      </a:lvl7pPr>
      <a:lvl8pPr marL="14608902" algn="l" defTabSz="4173978" rtl="0" eaLnBrk="1" latinLnBrk="0" hangingPunct="1">
        <a:defRPr kumimoji="1" sz="8200" kern="1200">
          <a:solidFill>
            <a:schemeClr val="tx1"/>
          </a:solidFill>
          <a:latin typeface="+mn-lt"/>
          <a:ea typeface="+mn-ea"/>
          <a:cs typeface="+mn-cs"/>
        </a:defRPr>
      </a:lvl8pPr>
      <a:lvl9pPr marL="16695898" algn="l" defTabSz="4173978" rtl="0" eaLnBrk="1" latinLnBrk="0" hangingPunct="1">
        <a:defRPr kumimoji="1" sz="8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emf"/><Relationship Id="rId3" Type="http://schemas.openxmlformats.org/officeDocument/2006/relationships/hyperlink" Target="http://www.eidos.ic.i.u-tokyo.ac.jp" TargetMode="External"/><Relationship Id="rId7" Type="http://schemas.openxmlformats.org/officeDocument/2006/relationships/image" Target="../media/image5.tiff"/><Relationship Id="rId12" Type="http://schemas.openxmlformats.org/officeDocument/2006/relationships/image" Target="../media/image10.emf"/><Relationship Id="rId17" Type="http://schemas.openxmlformats.org/officeDocument/2006/relationships/image" Target="../media/image15.JPG"/><Relationship Id="rId2" Type="http://schemas.openxmlformats.org/officeDocument/2006/relationships/notesSlide" Target="../notesSlides/notesSlide1.xml"/><Relationship Id="rId16"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4.tiff"/><Relationship Id="rId11" Type="http://schemas.openxmlformats.org/officeDocument/2006/relationships/image" Target="../media/image9.png"/><Relationship Id="rId5" Type="http://schemas.openxmlformats.org/officeDocument/2006/relationships/image" Target="../media/image3.tiff"/><Relationship Id="rId15" Type="http://schemas.openxmlformats.org/officeDocument/2006/relationships/image" Target="../media/image13.jpe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正方形/長方形 84"/>
          <p:cNvSpPr/>
          <p:nvPr/>
        </p:nvSpPr>
        <p:spPr>
          <a:xfrm>
            <a:off x="594371" y="4761702"/>
            <a:ext cx="29091232" cy="6322768"/>
          </a:xfrm>
          <a:prstGeom prst="rect">
            <a:avLst/>
          </a:prstGeom>
          <a:solidFill>
            <a:schemeClr val="accent3">
              <a:lumMod val="40000"/>
              <a:lumOff val="60000"/>
            </a:schemeClr>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27" name="テキスト ボックス 426"/>
          <p:cNvSpPr txBox="1"/>
          <p:nvPr/>
        </p:nvSpPr>
        <p:spPr>
          <a:xfrm>
            <a:off x="1530475" y="2428990"/>
            <a:ext cx="27939104" cy="1477328"/>
          </a:xfrm>
          <a:prstGeom prst="rect">
            <a:avLst/>
          </a:prstGeom>
          <a:noFill/>
        </p:spPr>
        <p:txBody>
          <a:bodyPr wrap="square" rtlCol="0">
            <a:spAutoFit/>
          </a:bodyPr>
          <a:lstStyle/>
          <a:p>
            <a:r>
              <a:rPr lang="en-US" altLang="ja-JP" sz="9000" b="1" dirty="0">
                <a:solidFill>
                  <a:schemeClr val="accent6"/>
                </a:solidFill>
                <a:effectLst>
                  <a:glow rad="63500">
                    <a:schemeClr val="accent1">
                      <a:satMod val="175000"/>
                      <a:alpha val="40000"/>
                    </a:schemeClr>
                  </a:glow>
                  <a:outerShdw blurRad="38100" dist="38100" dir="2700000" algn="tl">
                    <a:srgbClr val="000000">
                      <a:alpha val="43137"/>
                    </a:srgbClr>
                  </a:outerShdw>
                </a:effectLst>
                <a:latin typeface="メイリオ" pitchFamily="50" charset="-128"/>
                <a:ea typeface="メイリオ" pitchFamily="50" charset="-128"/>
                <a:cs typeface="メイリオ" pitchFamily="50" charset="-128"/>
              </a:rPr>
              <a:t>Big Computation, Big Data</a:t>
            </a:r>
            <a:r>
              <a:rPr lang="ja-JP" altLang="en-US" sz="9000" b="1" dirty="0">
                <a:solidFill>
                  <a:schemeClr val="accent6"/>
                </a:solidFill>
                <a:effectLst>
                  <a:glow rad="63500">
                    <a:schemeClr val="accent1">
                      <a:satMod val="175000"/>
                      <a:alpha val="40000"/>
                    </a:schemeClr>
                  </a:glow>
                  <a:outerShdw blurRad="38100" dist="38100" dir="2700000" algn="tl">
                    <a:srgbClr val="000000">
                      <a:alpha val="43137"/>
                    </a:srgbClr>
                  </a:outerShdw>
                </a:effectLst>
                <a:latin typeface="メイリオ" pitchFamily="50" charset="-128"/>
                <a:ea typeface="メイリオ" pitchFamily="50" charset="-128"/>
                <a:cs typeface="メイリオ" pitchFamily="50" charset="-128"/>
              </a:rPr>
              <a:t>の世界を切り開こう！</a:t>
            </a:r>
          </a:p>
        </p:txBody>
      </p:sp>
      <p:sp>
        <p:nvSpPr>
          <p:cNvPr id="99" name="テキスト ボックス 98"/>
          <p:cNvSpPr txBox="1"/>
          <p:nvPr/>
        </p:nvSpPr>
        <p:spPr>
          <a:xfrm>
            <a:off x="2826619" y="377926"/>
            <a:ext cx="25202800" cy="2123658"/>
          </a:xfrm>
          <a:prstGeom prst="rect">
            <a:avLst/>
          </a:prstGeom>
          <a:noFill/>
        </p:spPr>
        <p:txBody>
          <a:bodyPr wrap="square" rtlCol="0">
            <a:spAutoFit/>
            <a:scene3d>
              <a:camera prst="orthographicFront"/>
              <a:lightRig rig="threePt" dir="t"/>
            </a:scene3d>
            <a:sp3d extrusionH="57150">
              <a:bevelT w="69850" h="69850" prst="divot"/>
            </a:sp3d>
          </a:bodyPr>
          <a:lstStyle/>
          <a:p>
            <a:r>
              <a:rPr lang="ja-JP" altLang="en-US" sz="13200" b="1" dirty="0">
                <a:solidFill>
                  <a:srgbClr val="FF3300"/>
                </a:solidFill>
                <a:effectLst>
                  <a:outerShdw blurRad="50800" dist="50800" dir="5400000" algn="ctr" rotWithShape="0">
                    <a:srgbClr val="00B0F0"/>
                  </a:outerShdw>
                </a:effectLst>
                <a:latin typeface="メイリオ" pitchFamily="50" charset="-128"/>
                <a:ea typeface="メイリオ" pitchFamily="50" charset="-128"/>
                <a:cs typeface="メイリオ" pitchFamily="50" charset="-128"/>
              </a:rPr>
              <a:t>田浦研究室  </a:t>
            </a:r>
            <a:r>
              <a:rPr lang="en-US" altLang="ja-JP" sz="13200" b="1" dirty="0">
                <a:solidFill>
                  <a:srgbClr val="FF3300"/>
                </a:solidFill>
                <a:effectLst>
                  <a:outerShdw blurRad="50800" dist="50800" dir="5400000" algn="ctr" rotWithShape="0">
                    <a:srgbClr val="00B0F0"/>
                  </a:outerShdw>
                </a:effectLst>
                <a:latin typeface="メイリオ" pitchFamily="50" charset="-128"/>
                <a:ea typeface="メイリオ" pitchFamily="50" charset="-128"/>
                <a:cs typeface="メイリオ" pitchFamily="50" charset="-128"/>
              </a:rPr>
              <a:t>Taura Laboratory</a:t>
            </a:r>
            <a:endParaRPr lang="ja-JP" altLang="en-US" sz="13200" b="1" dirty="0">
              <a:solidFill>
                <a:srgbClr val="FF3300"/>
              </a:solidFill>
              <a:effectLst>
                <a:outerShdw blurRad="50800" dist="50800" dir="5400000" algn="ctr" rotWithShape="0">
                  <a:srgbClr val="00B0F0"/>
                </a:outerShdw>
              </a:effectLst>
              <a:latin typeface="メイリオ" pitchFamily="50" charset="-128"/>
              <a:ea typeface="メイリオ" pitchFamily="50" charset="-128"/>
              <a:cs typeface="メイリオ" pitchFamily="50" charset="-128"/>
            </a:endParaRPr>
          </a:p>
        </p:txBody>
      </p:sp>
      <p:sp>
        <p:nvSpPr>
          <p:cNvPr id="64" name="テキスト ボックス 2425"/>
          <p:cNvSpPr txBox="1">
            <a:spLocks noChangeArrowheads="1"/>
          </p:cNvSpPr>
          <p:nvPr/>
        </p:nvSpPr>
        <p:spPr bwMode="auto">
          <a:xfrm>
            <a:off x="3330675" y="4041622"/>
            <a:ext cx="24050672" cy="584776"/>
          </a:xfrm>
          <a:prstGeom prst="rect">
            <a:avLst/>
          </a:prstGeom>
          <a:noFill/>
          <a:ln w="9525">
            <a:noFill/>
            <a:miter lim="800000"/>
            <a:headEnd/>
            <a:tailEnd/>
          </a:ln>
        </p:spPr>
        <p:txBody>
          <a:bodyPr wrap="square">
            <a:spAutoFit/>
          </a:bodyPr>
          <a:lstStyle/>
          <a:p>
            <a:pPr algn="ctr"/>
            <a:r>
              <a:rPr lang="ja-JP" altLang="en-US" sz="3200" b="1" dirty="0">
                <a:latin typeface="メイリオ" pitchFamily="50" charset="-128"/>
                <a:ea typeface="メイリオ" pitchFamily="50" charset="-128"/>
              </a:rPr>
              <a:t>◆田浦研</a:t>
            </a:r>
            <a:r>
              <a:rPr lang="en-US" altLang="ja-JP" sz="3200" b="1" dirty="0">
                <a:latin typeface="メイリオ" pitchFamily="50" charset="-128"/>
                <a:ea typeface="メイリオ" pitchFamily="50" charset="-128"/>
              </a:rPr>
              <a:t>HP </a:t>
            </a:r>
            <a:r>
              <a:rPr lang="ja-JP" altLang="en-US" sz="3200" b="1" dirty="0">
                <a:latin typeface="メイリオ" pitchFamily="50" charset="-128"/>
                <a:ea typeface="メイリオ" pitchFamily="50" charset="-128"/>
              </a:rPr>
              <a:t>→</a:t>
            </a:r>
            <a:r>
              <a:rPr lang="en-US" altLang="ja-JP" sz="3200" b="1" dirty="0">
                <a:latin typeface="メイリオ" pitchFamily="50" charset="-128"/>
                <a:ea typeface="メイリオ" pitchFamily="50" charset="-128"/>
              </a:rPr>
              <a:t>  </a:t>
            </a:r>
            <a:r>
              <a:rPr lang="en-US" altLang="ja-JP" sz="3200" b="1" dirty="0">
                <a:latin typeface="メイリオ" pitchFamily="50" charset="-128"/>
                <a:ea typeface="メイリオ" pitchFamily="50" charset="-128"/>
                <a:hlinkClick r:id="rId3"/>
              </a:rPr>
              <a:t>http://www.eidos.ic.i.u-tokyo.ac.jp</a:t>
            </a:r>
            <a:r>
              <a:rPr lang="en-US" altLang="ja-JP" sz="3200" b="1" dirty="0">
                <a:latin typeface="メイリオ" pitchFamily="50" charset="-128"/>
                <a:ea typeface="メイリオ" pitchFamily="50" charset="-128"/>
              </a:rPr>
              <a:t> </a:t>
            </a:r>
          </a:p>
        </p:txBody>
      </p:sp>
      <p:sp>
        <p:nvSpPr>
          <p:cNvPr id="259" name="正方形/長方形 258"/>
          <p:cNvSpPr/>
          <p:nvPr/>
        </p:nvSpPr>
        <p:spPr>
          <a:xfrm>
            <a:off x="594371" y="11251134"/>
            <a:ext cx="29091232" cy="31107456"/>
          </a:xfrm>
          <a:prstGeom prst="rect">
            <a:avLst/>
          </a:prstGeom>
          <a:solidFill>
            <a:srgbClr val="FFCCFF"/>
          </a:solidFill>
          <a:ln w="762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8" name="正方形/長方形 77"/>
          <p:cNvSpPr/>
          <p:nvPr/>
        </p:nvSpPr>
        <p:spPr bwMode="auto">
          <a:xfrm>
            <a:off x="962312" y="12621946"/>
            <a:ext cx="14081635" cy="29422836"/>
          </a:xfrm>
          <a:prstGeom prst="rect">
            <a:avLst/>
          </a:prstGeom>
          <a:solidFill>
            <a:srgbClr val="FFFFFF">
              <a:alpha val="70000"/>
            </a:srgbClr>
          </a:solidFill>
          <a:ln w="76200">
            <a:solidFill>
              <a:schemeClr val="bg1">
                <a:lumMod val="50000"/>
              </a:schemeClr>
            </a:solidFill>
            <a:miter lim="800000"/>
            <a:headEnd/>
            <a:tailEnd/>
          </a:ln>
          <a:effectLst/>
        </p:spPr>
        <p:txBody>
          <a:bodyPr wrap="none" lIns="90000" tIns="46800" rIns="90000" bIns="46800" anchor="ctr"/>
          <a:lstStyle/>
          <a:p>
            <a:pPr>
              <a:buFont typeface="Arial" pitchFamily="34" charset="0"/>
              <a:buChar char="•"/>
              <a:defRPr/>
            </a:pPr>
            <a:endParaRPr lang="en-US" altLang="ja-JP" sz="3600" b="1" dirty="0">
              <a:solidFill>
                <a:schemeClr val="bg2">
                  <a:lumMod val="25000"/>
                </a:schemeClr>
              </a:solidFill>
              <a:effectLst>
                <a:outerShdw blurRad="38100" dist="38100" dir="2700000" algn="tl">
                  <a:srgbClr val="000000">
                    <a:alpha val="43137"/>
                  </a:srgbClr>
                </a:outerShdw>
              </a:effectLst>
            </a:endParaRPr>
          </a:p>
        </p:txBody>
      </p:sp>
      <p:grpSp>
        <p:nvGrpSpPr>
          <p:cNvPr id="163" name="グループ化 162"/>
          <p:cNvGrpSpPr/>
          <p:nvPr/>
        </p:nvGrpSpPr>
        <p:grpSpPr>
          <a:xfrm>
            <a:off x="1314451" y="13053406"/>
            <a:ext cx="12873861" cy="769441"/>
            <a:chOff x="1621946" y="13053406"/>
            <a:chExt cx="12873861" cy="769441"/>
          </a:xfrm>
        </p:grpSpPr>
        <p:sp>
          <p:nvSpPr>
            <p:cNvPr id="300" name="Rectangle 609"/>
            <p:cNvSpPr>
              <a:spLocks noChangeArrowheads="1"/>
            </p:cNvSpPr>
            <p:nvPr/>
          </p:nvSpPr>
          <p:spPr bwMode="auto">
            <a:xfrm>
              <a:off x="1694631" y="13339366"/>
              <a:ext cx="8509890" cy="483481"/>
            </a:xfrm>
            <a:prstGeom prst="rect">
              <a:avLst/>
            </a:prstGeom>
            <a:solidFill>
              <a:srgbClr val="FFDEFF"/>
            </a:solidFill>
            <a:ln w="9525">
              <a:noFill/>
              <a:miter lim="800000"/>
              <a:headEnd/>
              <a:tailEnd/>
            </a:ln>
          </p:spPr>
          <p:txBody>
            <a:bodyPr wrap="none" lIns="90000" tIns="46800" rIns="90000" bIns="46800" anchor="ctr"/>
            <a:lstStyle/>
            <a:p>
              <a:endParaRPr lang="ja-JP" altLang="en-US" dirty="0">
                <a:latin typeface="メイリオ" pitchFamily="50" charset="-128"/>
                <a:ea typeface="メイリオ" pitchFamily="50" charset="-128"/>
              </a:endParaRPr>
            </a:p>
          </p:txBody>
        </p:sp>
        <p:sp>
          <p:nvSpPr>
            <p:cNvPr id="301" name="テキスト ボックス 300"/>
            <p:cNvSpPr txBox="1"/>
            <p:nvPr/>
          </p:nvSpPr>
          <p:spPr>
            <a:xfrm>
              <a:off x="1621946" y="13053406"/>
              <a:ext cx="12873861" cy="769441"/>
            </a:xfrm>
            <a:prstGeom prst="rect">
              <a:avLst/>
            </a:prstGeom>
            <a:noFill/>
          </p:spPr>
          <p:txBody>
            <a:bodyPr wrap="square">
              <a:spAutoFit/>
            </a:bodyPr>
            <a:lstStyle/>
            <a:p>
              <a:pPr>
                <a:defRPr/>
              </a:pPr>
              <a:r>
                <a:rPr lang="ja-JP" altLang="en-US" sz="4400" b="1" dirty="0">
                  <a:solidFill>
                    <a:srgbClr val="C00000"/>
                  </a:solidFill>
                  <a:effectLst>
                    <a:outerShdw blurRad="38100" dist="38100" dir="2700000" algn="tl">
                      <a:srgbClr val="000000">
                        <a:alpha val="43137"/>
                      </a:srgbClr>
                    </a:outerShdw>
                  </a:effectLst>
                  <a:latin typeface="メイリオ" pitchFamily="50" charset="-128"/>
                  <a:ea typeface="メイリオ" pitchFamily="50" charset="-128"/>
                </a:rPr>
                <a:t>タスク</a:t>
              </a:r>
              <a:r>
                <a:rPr lang="ja-JP" altLang="en-US" sz="4400" b="1">
                  <a:solidFill>
                    <a:srgbClr val="C00000"/>
                  </a:solidFill>
                  <a:effectLst>
                    <a:outerShdw blurRad="38100" dist="38100" dir="2700000" algn="tl">
                      <a:srgbClr val="000000">
                        <a:alpha val="43137"/>
                      </a:srgbClr>
                    </a:outerShdw>
                  </a:effectLst>
                  <a:latin typeface="メイリオ" pitchFamily="50" charset="-128"/>
                  <a:ea typeface="メイリオ" pitchFamily="50" charset="-128"/>
                </a:rPr>
                <a:t>並列処理系</a:t>
              </a:r>
              <a:r>
                <a:rPr lang="zh-CN" altLang="en-US" sz="4400" b="1" dirty="0">
                  <a:solidFill>
                    <a:srgbClr val="C00000"/>
                  </a:solidFill>
                  <a:effectLst>
                    <a:outerShdw blurRad="38100" dist="38100" dir="2700000" algn="tl">
                      <a:srgbClr val="000000">
                        <a:alpha val="43137"/>
                      </a:srgbClr>
                    </a:outerShdw>
                  </a:effectLst>
                  <a:latin typeface="メイリオ" pitchFamily="50" charset="-128"/>
                  <a:ea typeface="メイリオ" pitchFamily="50" charset="-128"/>
                </a:rPr>
                <a:t>、</a:t>
              </a:r>
              <a:r>
                <a:rPr lang="ja-JP" altLang="en-US" sz="4400" b="1">
                  <a:solidFill>
                    <a:srgbClr val="C00000"/>
                  </a:solidFill>
                  <a:effectLst>
                    <a:outerShdw blurRad="38100" dist="38100" dir="2700000" algn="tl">
                      <a:srgbClr val="000000">
                        <a:alpha val="43137"/>
                      </a:srgbClr>
                    </a:outerShdw>
                  </a:effectLst>
                  <a:latin typeface="メイリオ" pitchFamily="50" charset="-128"/>
                  <a:ea typeface="メイリオ" pitchFamily="50" charset="-128"/>
                </a:rPr>
                <a:t>ストレージ</a:t>
              </a:r>
              <a:endParaRPr lang="en-US" altLang="ja-JP" sz="4400" b="1" dirty="0">
                <a:solidFill>
                  <a:srgbClr val="C00000"/>
                </a:solidFill>
                <a:effectLst>
                  <a:outerShdw blurRad="38100" dist="38100" dir="2700000" algn="tl">
                    <a:srgbClr val="000000">
                      <a:alpha val="43137"/>
                    </a:srgbClr>
                  </a:outerShdw>
                </a:effectLst>
                <a:latin typeface="メイリオ" pitchFamily="50" charset="-128"/>
                <a:ea typeface="メイリオ" pitchFamily="50" charset="-128"/>
              </a:endParaRPr>
            </a:p>
          </p:txBody>
        </p:sp>
      </p:grpSp>
      <p:sp>
        <p:nvSpPr>
          <p:cNvPr id="422" name="テキスト ボックス 38"/>
          <p:cNvSpPr txBox="1">
            <a:spLocks noChangeArrowheads="1"/>
          </p:cNvSpPr>
          <p:nvPr/>
        </p:nvSpPr>
        <p:spPr bwMode="auto">
          <a:xfrm>
            <a:off x="1186330" y="13953621"/>
            <a:ext cx="13732120" cy="18589704"/>
          </a:xfrm>
          <a:prstGeom prst="rect">
            <a:avLst/>
          </a:prstGeom>
          <a:noFill/>
          <a:ln w="9525">
            <a:noFill/>
            <a:miter lim="800000"/>
            <a:headEnd/>
            <a:tailEnd/>
          </a:ln>
        </p:spPr>
        <p:txBody>
          <a:bodyPr wrap="square">
            <a:spAutoFit/>
          </a:bodyPr>
          <a:lstStyle/>
          <a:p>
            <a:pPr marL="360000" indent="-360000">
              <a:buFont typeface="Wingdings" charset="2"/>
              <a:buChar char="n"/>
            </a:pPr>
            <a:r>
              <a:rPr lang="en-US" altLang="ja-JP" sz="3600" b="1" dirty="0">
                <a:latin typeface="メイリオ" pitchFamily="50" charset="-128"/>
                <a:ea typeface="メイリオ" pitchFamily="50" charset="-128"/>
                <a:cs typeface="メイリオ" pitchFamily="50" charset="-128"/>
              </a:rPr>
              <a:t>MassiveThreads</a:t>
            </a:r>
          </a:p>
          <a:p>
            <a:pPr marL="360000" indent="-360000">
              <a:buFont typeface="Wingdings" pitchFamily="2" charset="2"/>
              <a:buChar char="Ø"/>
            </a:pPr>
            <a:r>
              <a:rPr lang="ja-JP" altLang="en-US" sz="3200">
                <a:latin typeface="メイリオ" pitchFamily="50" charset="-128"/>
                <a:ea typeface="メイリオ" pitchFamily="50" charset="-128"/>
                <a:cs typeface="メイリオ" pitchFamily="50" charset="-128"/>
              </a:rPr>
              <a:t>超軽量なスレッド（タスク）を膨大に生成し動的にコアに割り当てる，タスク並列モデルのプラットフォーム</a:t>
            </a:r>
            <a:endParaRPr lang="en-US" altLang="ja-JP" sz="3200" dirty="0">
              <a:latin typeface="メイリオ" pitchFamily="50" charset="-128"/>
              <a:ea typeface="メイリオ" pitchFamily="50" charset="-128"/>
              <a:cs typeface="メイリオ" pitchFamily="50" charset="-128"/>
            </a:endParaRPr>
          </a:p>
          <a:p>
            <a:pPr marL="360000" indent="-360000">
              <a:buFont typeface="Wingdings" pitchFamily="2" charset="2"/>
              <a:buChar char="Ø"/>
            </a:pPr>
            <a:r>
              <a:rPr lang="ja-JP" altLang="en-US" sz="3200">
                <a:latin typeface="メイリオ" pitchFamily="50" charset="-128"/>
                <a:ea typeface="メイリオ" pitchFamily="50" charset="-128"/>
                <a:cs typeface="メイリオ" pitchFamily="50" charset="-128"/>
              </a:rPr>
              <a:t>まさ</a:t>
            </a:r>
            <a:r>
              <a:rPr lang="ja-JP" altLang="en-US" sz="3200" dirty="0">
                <a:latin typeface="メイリオ" pitchFamily="50" charset="-128"/>
                <a:ea typeface="メイリオ" pitchFamily="50" charset="-128"/>
                <a:cs typeface="メイリオ" pitchFamily="50" charset="-128"/>
              </a:rPr>
              <a:t>に「</a:t>
            </a:r>
            <a:r>
              <a:rPr lang="ja-JP" altLang="en-US" sz="3200" b="1" dirty="0">
                <a:latin typeface="メイリオ" pitchFamily="50" charset="-128"/>
                <a:ea typeface="メイリオ" pitchFamily="50" charset="-128"/>
                <a:cs typeface="メイリオ" pitchFamily="50" charset="-128"/>
              </a:rPr>
              <a:t>高性能な計算環境</a:t>
            </a:r>
            <a:r>
              <a:rPr lang="ja-JP" altLang="en-US" sz="3200" dirty="0">
                <a:latin typeface="メイリオ" pitchFamily="50" charset="-128"/>
                <a:ea typeface="メイリオ" pitchFamily="50" charset="-128"/>
                <a:cs typeface="メイリオ" pitchFamily="50" charset="-128"/>
              </a:rPr>
              <a:t>」を「</a:t>
            </a:r>
            <a:r>
              <a:rPr lang="ja-JP" altLang="en-US" sz="3200" b="1" dirty="0">
                <a:latin typeface="メイリオ" pitchFamily="50" charset="-128"/>
                <a:ea typeface="メイリオ" pitchFamily="50" charset="-128"/>
                <a:cs typeface="メイリオ" pitchFamily="50" charset="-128"/>
              </a:rPr>
              <a:t>簡単</a:t>
            </a:r>
            <a:r>
              <a:rPr lang="ja-JP" altLang="en-US" sz="3200" dirty="0">
                <a:latin typeface="メイリオ" pitchFamily="50" charset="-128"/>
                <a:ea typeface="メイリオ" pitchFamily="50" charset="-128"/>
                <a:cs typeface="メイリオ" pitchFamily="50" charset="-128"/>
              </a:rPr>
              <a:t>」に扱う基盤ソフトウェア</a:t>
            </a:r>
            <a:endParaRPr lang="en-US" altLang="ja-JP" sz="3200" dirty="0">
              <a:latin typeface="メイリオ" pitchFamily="50" charset="-128"/>
              <a:ea typeface="メイリオ" pitchFamily="50" charset="-128"/>
              <a:cs typeface="メイリオ" pitchFamily="50" charset="-128"/>
            </a:endParaRPr>
          </a:p>
          <a:p>
            <a:pPr marL="360000" indent="-360000">
              <a:lnSpc>
                <a:spcPct val="150000"/>
              </a:lnSpc>
              <a:buFont typeface="Wingdings" charset="2"/>
              <a:buChar char="n"/>
            </a:pPr>
            <a:r>
              <a:rPr lang="ja-JP" altLang="en-US" sz="3600" b="1" dirty="0">
                <a:latin typeface="メイリオ" pitchFamily="50" charset="-128"/>
                <a:ea typeface="メイリオ" pitchFamily="50" charset="-128"/>
                <a:cs typeface="メイリオ" pitchFamily="50" charset="-128"/>
              </a:rPr>
              <a:t>スレッドスケジューリング</a:t>
            </a:r>
            <a:r>
              <a:rPr lang="en-US" altLang="ja-JP" sz="3600" b="1" dirty="0">
                <a:latin typeface="メイリオ" pitchFamily="50" charset="-128"/>
                <a:ea typeface="メイリオ" pitchFamily="50" charset="-128"/>
                <a:cs typeface="メイリオ" pitchFamily="50" charset="-128"/>
              </a:rPr>
              <a:t> </a:t>
            </a:r>
            <a:endParaRPr lang="en-US" altLang="ja-JP" sz="3200" dirty="0">
              <a:latin typeface="メイリオ" pitchFamily="50" charset="-128"/>
              <a:ea typeface="メイリオ" pitchFamily="50" charset="-128"/>
              <a:cs typeface="メイリオ" pitchFamily="50" charset="-128"/>
            </a:endParaRPr>
          </a:p>
          <a:p>
            <a:pPr marL="457200" indent="-457200">
              <a:buFont typeface="Wingdings" charset="2"/>
              <a:buChar char="Ø"/>
            </a:pPr>
            <a:r>
              <a:rPr lang="ja-JP" altLang="en-US" sz="3200" dirty="0">
                <a:latin typeface="メイリオ" pitchFamily="50" charset="-128"/>
                <a:ea typeface="メイリオ" pitchFamily="50" charset="-128"/>
                <a:cs typeface="メイリオ" pitchFamily="50" charset="-128"/>
              </a:rPr>
              <a:t>生成される無数のタスク（スレッド）</a:t>
            </a:r>
            <a:r>
              <a:rPr lang="ja-JP" altLang="en-US" sz="3200">
                <a:latin typeface="メイリオ" pitchFamily="50" charset="-128"/>
                <a:ea typeface="メイリオ" pitchFamily="50" charset="-128"/>
                <a:cs typeface="メイリオ" pitchFamily="50" charset="-128"/>
              </a:rPr>
              <a:t>を，</a:t>
            </a:r>
            <a:endParaRPr lang="en-US" altLang="ja-JP" sz="3200" dirty="0">
              <a:latin typeface="メイリオ" pitchFamily="50" charset="-128"/>
              <a:ea typeface="メイリオ" pitchFamily="50" charset="-128"/>
              <a:cs typeface="メイリオ" pitchFamily="50" charset="-128"/>
            </a:endParaRPr>
          </a:p>
          <a:p>
            <a:r>
              <a:rPr lang="zh-CN" altLang="en-US" sz="3200" dirty="0">
                <a:latin typeface="メイリオ" pitchFamily="50" charset="-128"/>
                <a:ea typeface="メイリオ" pitchFamily="50" charset="-128"/>
                <a:cs typeface="メイリオ" pitchFamily="50" charset="-128"/>
              </a:rPr>
              <a:t>   </a:t>
            </a:r>
            <a:r>
              <a:rPr lang="ja-JP" altLang="en-US" sz="3200">
                <a:latin typeface="メイリオ" pitchFamily="50" charset="-128"/>
                <a:ea typeface="メイリオ" pitchFamily="50" charset="-128"/>
                <a:cs typeface="メイリオ" pitchFamily="50" charset="-128"/>
              </a:rPr>
              <a:t>各コア</a:t>
            </a:r>
            <a:r>
              <a:rPr lang="ja-JP" altLang="en-US" sz="3200" dirty="0">
                <a:latin typeface="メイリオ" pitchFamily="50" charset="-128"/>
                <a:ea typeface="メイリオ" pitchFamily="50" charset="-128"/>
                <a:cs typeface="メイリオ" pitchFamily="50" charset="-128"/>
              </a:rPr>
              <a:t>に割り振るアルゴリズムの定量的評価</a:t>
            </a:r>
            <a:endParaRPr lang="en-US" altLang="ja-JP" sz="2800" dirty="0">
              <a:latin typeface="メイリオ" pitchFamily="50" charset="-128"/>
              <a:ea typeface="メイリオ" pitchFamily="50" charset="-128"/>
              <a:cs typeface="メイリオ" pitchFamily="50" charset="-128"/>
            </a:endParaRPr>
          </a:p>
          <a:p>
            <a:pPr marL="360000" indent="-360000">
              <a:lnSpc>
                <a:spcPct val="150000"/>
              </a:lnSpc>
              <a:buFont typeface="Wingdings" charset="2"/>
              <a:buChar char="n"/>
            </a:pPr>
            <a:r>
              <a:rPr lang="ja-JP" altLang="en-US" sz="3600" b="1" dirty="0">
                <a:latin typeface="メイリオ" pitchFamily="50" charset="-128"/>
                <a:ea typeface="メイリオ" pitchFamily="50" charset="-128"/>
                <a:cs typeface="メイリオ" pitchFamily="50" charset="-128"/>
              </a:rPr>
              <a:t>タスク並列システム向けベンチマーク</a:t>
            </a:r>
            <a:endParaRPr lang="en-US" altLang="ja-JP" sz="3600" b="1" dirty="0">
              <a:latin typeface="メイリオ" pitchFamily="50" charset="-128"/>
              <a:ea typeface="メイリオ" pitchFamily="50" charset="-128"/>
              <a:cs typeface="メイリオ" pitchFamily="50" charset="-128"/>
            </a:endParaRPr>
          </a:p>
          <a:p>
            <a:pPr marL="571500" indent="-571500">
              <a:buFont typeface="Wingdings" charset="2"/>
              <a:buChar char="Ø"/>
            </a:pPr>
            <a:r>
              <a:rPr lang="ja-JP" altLang="en-US" sz="3200" dirty="0">
                <a:latin typeface="メイリオ" pitchFamily="50" charset="-128"/>
                <a:ea typeface="メイリオ" pitchFamily="50" charset="-128"/>
                <a:cs typeface="メイリオ" pitchFamily="50" charset="-128"/>
              </a:rPr>
              <a:t>画像認識や機械学習といった</a:t>
            </a:r>
            <a:r>
              <a:rPr lang="en-US" altLang="ja-JP" sz="3200" dirty="0">
                <a:latin typeface="メイリオ" pitchFamily="50" charset="-128"/>
                <a:ea typeface="メイリオ" pitchFamily="50" charset="-128"/>
                <a:cs typeface="メイリオ" pitchFamily="50" charset="-128"/>
              </a:rPr>
              <a:t>,</a:t>
            </a:r>
            <a:r>
              <a:rPr lang="ja-JP" altLang="en-US" sz="3200" dirty="0">
                <a:latin typeface="メイリオ" pitchFamily="50" charset="-128"/>
                <a:ea typeface="メイリオ" pitchFamily="50" charset="-128"/>
                <a:cs typeface="メイリオ" pitchFamily="50" charset="-128"/>
              </a:rPr>
              <a:t>現実のアプリケーションに近いベンチマークである</a:t>
            </a:r>
            <a:r>
              <a:rPr lang="en-US" altLang="ja-JP" sz="3200" dirty="0">
                <a:latin typeface="メイリオ" pitchFamily="50" charset="-128"/>
                <a:ea typeface="メイリオ" pitchFamily="50" charset="-128"/>
                <a:cs typeface="メイリオ" pitchFamily="50" charset="-128"/>
              </a:rPr>
              <a:t>PARSEC</a:t>
            </a:r>
            <a:r>
              <a:rPr lang="ja-JP" altLang="en-US" sz="3200" dirty="0">
                <a:latin typeface="メイリオ" pitchFamily="50" charset="-128"/>
                <a:ea typeface="メイリオ" pitchFamily="50" charset="-128"/>
                <a:cs typeface="メイリオ" pitchFamily="50" charset="-128"/>
              </a:rPr>
              <a:t>を</a:t>
            </a:r>
            <a:r>
              <a:rPr lang="en-US" altLang="ja-JP" sz="3200" dirty="0">
                <a:latin typeface="メイリオ" pitchFamily="50" charset="-128"/>
                <a:ea typeface="メイリオ" pitchFamily="50" charset="-128"/>
                <a:cs typeface="メイリオ" pitchFamily="50" charset="-128"/>
              </a:rPr>
              <a:t>,</a:t>
            </a:r>
            <a:r>
              <a:rPr lang="ja-JP" altLang="en-US" sz="3200" dirty="0">
                <a:latin typeface="メイリオ" pitchFamily="50" charset="-128"/>
                <a:ea typeface="メイリオ" pitchFamily="50" charset="-128"/>
                <a:cs typeface="メイリオ" pitchFamily="50" charset="-128"/>
              </a:rPr>
              <a:t>様々なタスク並列処理系で実行できるラッパーを提供</a:t>
            </a:r>
            <a:endParaRPr lang="en-US" altLang="ja-JP" sz="3200" dirty="0">
              <a:latin typeface="メイリオ" pitchFamily="50" charset="-128"/>
              <a:ea typeface="メイリオ" pitchFamily="50" charset="-128"/>
              <a:cs typeface="メイリオ" pitchFamily="50" charset="-128"/>
            </a:endParaRPr>
          </a:p>
          <a:p>
            <a:pPr marL="571500" indent="-571500">
              <a:buFont typeface="Wingdings" charset="2"/>
              <a:buChar char="Ø"/>
            </a:pPr>
            <a:r>
              <a:rPr lang="ja-JP" altLang="en-US" sz="3200" dirty="0">
                <a:latin typeface="メイリオ" pitchFamily="50" charset="-128"/>
                <a:ea typeface="メイリオ" pitchFamily="50" charset="-128"/>
                <a:cs typeface="メイリオ" pitchFamily="50" charset="-128"/>
              </a:rPr>
              <a:t>発展を続ける様々なタスク並列システムを</a:t>
            </a:r>
            <a:r>
              <a:rPr lang="en-US" altLang="ja-JP" sz="3200" dirty="0">
                <a:latin typeface="メイリオ" pitchFamily="50" charset="-128"/>
                <a:ea typeface="メイリオ" pitchFamily="50" charset="-128"/>
                <a:cs typeface="メイリオ" pitchFamily="50" charset="-128"/>
              </a:rPr>
              <a:t>“</a:t>
            </a:r>
            <a:r>
              <a:rPr lang="ja-JP" altLang="en-US" sz="3200" b="1" dirty="0">
                <a:latin typeface="メイリオ" pitchFamily="50" charset="-128"/>
                <a:ea typeface="メイリオ" pitchFamily="50" charset="-128"/>
                <a:cs typeface="メイリオ" pitchFamily="50" charset="-128"/>
              </a:rPr>
              <a:t>実</a:t>
            </a:r>
            <a:r>
              <a:rPr lang="en-US" altLang="ja-JP" sz="3200" dirty="0">
                <a:latin typeface="メイリオ" pitchFamily="50" charset="-128"/>
                <a:ea typeface="メイリオ" pitchFamily="50" charset="-128"/>
                <a:cs typeface="メイリオ" pitchFamily="50" charset="-128"/>
              </a:rPr>
              <a:t>”</a:t>
            </a:r>
            <a:r>
              <a:rPr lang="ja-JP" altLang="en-US" sz="3200" dirty="0">
                <a:latin typeface="メイリオ" pitchFamily="50" charset="-128"/>
                <a:ea typeface="メイリオ" pitchFamily="50" charset="-128"/>
                <a:cs typeface="メイリオ" pitchFamily="50" charset="-128"/>
              </a:rPr>
              <a:t>性能・生産性の観点から比較・評価が可能に</a:t>
            </a:r>
            <a:endParaRPr lang="en-US" altLang="ja-JP" sz="3600" b="1" dirty="0">
              <a:latin typeface="メイリオ" pitchFamily="50" charset="-128"/>
              <a:ea typeface="メイリオ" pitchFamily="50" charset="-128"/>
              <a:cs typeface="メイリオ" pitchFamily="50" charset="-128"/>
            </a:endParaRPr>
          </a:p>
          <a:p>
            <a:pPr marL="360000" indent="-360000">
              <a:lnSpc>
                <a:spcPct val="150000"/>
              </a:lnSpc>
              <a:buFont typeface="Wingdings" charset="2"/>
              <a:buChar char="n"/>
            </a:pPr>
            <a:r>
              <a:rPr lang="ja-JP" altLang="en-US" sz="3600" b="1" dirty="0">
                <a:latin typeface="メイリオ" pitchFamily="50" charset="-128"/>
                <a:ea typeface="メイリオ" pitchFamily="50" charset="-128"/>
                <a:cs typeface="メイリオ" pitchFamily="50" charset="-128"/>
              </a:rPr>
              <a:t>タスク並列向け性能モデリング</a:t>
            </a:r>
            <a:endParaRPr lang="en-US" altLang="ja-JP" sz="3600" b="1" dirty="0">
              <a:latin typeface="メイリオ" pitchFamily="50" charset="-128"/>
              <a:ea typeface="メイリオ" pitchFamily="50" charset="-128"/>
              <a:cs typeface="メイリオ" pitchFamily="50" charset="-128"/>
            </a:endParaRPr>
          </a:p>
          <a:p>
            <a:pPr marL="457200" indent="-457200">
              <a:buFont typeface="Wingdings" charset="2"/>
              <a:buChar char="Ø"/>
            </a:pPr>
            <a:r>
              <a:rPr lang="en-US" altLang="ja-JP" sz="3200" dirty="0">
                <a:latin typeface="メイリオ" pitchFamily="50" charset="-128"/>
                <a:ea typeface="メイリオ" pitchFamily="50" charset="-128"/>
                <a:cs typeface="メイリオ" pitchFamily="50" charset="-128"/>
              </a:rPr>
              <a:t>DAG</a:t>
            </a:r>
            <a:r>
              <a:rPr lang="ja-JP" altLang="en-US" sz="3200" dirty="0">
                <a:latin typeface="メイリオ" pitchFamily="50" charset="-128"/>
                <a:ea typeface="メイリオ" pitchFamily="50" charset="-128"/>
                <a:cs typeface="メイリオ" pitchFamily="50" charset="-128"/>
              </a:rPr>
              <a:t>を用いた小規模でのプロファイリング情報を元に予測</a:t>
            </a:r>
            <a:endParaRPr lang="en-US" altLang="ja-JP" sz="3200" dirty="0">
              <a:latin typeface="メイリオ" pitchFamily="50" charset="-128"/>
              <a:ea typeface="メイリオ" pitchFamily="50" charset="-128"/>
              <a:cs typeface="メイリオ" pitchFamily="50" charset="-128"/>
            </a:endParaRPr>
          </a:p>
          <a:p>
            <a:pPr marL="457200" indent="-457200">
              <a:buFont typeface="Wingdings" charset="2"/>
              <a:buChar char="Ø"/>
            </a:pPr>
            <a:r>
              <a:rPr lang="ja-JP" altLang="en-US" sz="3200" dirty="0">
                <a:latin typeface="メイリオ" pitchFamily="50" charset="-128"/>
                <a:ea typeface="メイリオ" pitchFamily="50" charset="-128"/>
                <a:cs typeface="メイリオ" pitchFamily="50" charset="-128"/>
              </a:rPr>
              <a:t>実際には測定が困難なサイズのプログラムの評価を可能に</a:t>
            </a:r>
            <a:endParaRPr lang="en-US" altLang="ja-JP" sz="3200" dirty="0">
              <a:latin typeface="メイリオ" pitchFamily="50" charset="-128"/>
              <a:ea typeface="メイリオ" pitchFamily="50" charset="-128"/>
              <a:cs typeface="メイリオ" pitchFamily="50" charset="-128"/>
            </a:endParaRPr>
          </a:p>
          <a:p>
            <a:pPr marL="360000" indent="-360000">
              <a:lnSpc>
                <a:spcPct val="150000"/>
              </a:lnSpc>
              <a:buFont typeface="Wingdings" charset="2"/>
              <a:buChar char="n"/>
            </a:pPr>
            <a:r>
              <a:rPr lang="ja-JP" altLang="en-US" sz="3600" b="1" dirty="0">
                <a:latin typeface="メイリオ" pitchFamily="50" charset="-128"/>
                <a:ea typeface="メイリオ" pitchFamily="50" charset="-128"/>
                <a:cs typeface="メイリオ" pitchFamily="50" charset="-128"/>
              </a:rPr>
              <a:t>タスク並列向けプロファイラ</a:t>
            </a:r>
            <a:endParaRPr lang="en-US" altLang="ja-JP" sz="3600" b="1" dirty="0">
              <a:latin typeface="メイリオ" pitchFamily="50" charset="-128"/>
              <a:ea typeface="メイリオ" pitchFamily="50" charset="-128"/>
              <a:cs typeface="メイリオ" pitchFamily="50" charset="-128"/>
            </a:endParaRPr>
          </a:p>
          <a:p>
            <a:pPr marL="360000" indent="-360000">
              <a:buFont typeface="Wingdings" pitchFamily="2" charset="2"/>
              <a:buChar char="Ø"/>
            </a:pPr>
            <a:r>
              <a:rPr lang="ja-JP" altLang="en-US" sz="3200" dirty="0">
                <a:latin typeface="メイリオ" pitchFamily="50" charset="-128"/>
                <a:ea typeface="メイリオ" pitchFamily="50" charset="-128"/>
                <a:cs typeface="メイリオ" pitchFamily="50" charset="-128"/>
              </a:rPr>
              <a:t>タスク並列プログラムのメモリ、</a:t>
            </a:r>
            <a:endParaRPr lang="en-US" altLang="ja-JP" sz="3200" dirty="0">
              <a:latin typeface="メイリオ" pitchFamily="50" charset="-128"/>
              <a:ea typeface="メイリオ" pitchFamily="50" charset="-128"/>
              <a:cs typeface="メイリオ" pitchFamily="50" charset="-128"/>
            </a:endParaRPr>
          </a:p>
          <a:p>
            <a:r>
              <a:rPr lang="ja-JP" altLang="en-US" sz="3200" dirty="0">
                <a:latin typeface="メイリオ" pitchFamily="50" charset="-128"/>
                <a:ea typeface="メイリオ" pitchFamily="50" charset="-128"/>
                <a:cs typeface="メイリオ" pitchFamily="50" charset="-128"/>
              </a:rPr>
              <a:t>　スケジューリングを可視化・解析</a:t>
            </a:r>
            <a:endParaRPr lang="en-US" altLang="ja-JP" sz="3200" dirty="0">
              <a:latin typeface="メイリオ" pitchFamily="50" charset="-128"/>
              <a:ea typeface="メイリオ" pitchFamily="50" charset="-128"/>
              <a:cs typeface="メイリオ" pitchFamily="50" charset="-128"/>
            </a:endParaRPr>
          </a:p>
          <a:p>
            <a:pPr marL="360000" indent="-360000">
              <a:buFont typeface="Wingdings" pitchFamily="2" charset="2"/>
              <a:buChar char="Ø"/>
            </a:pPr>
            <a:r>
              <a:rPr lang="ja-JP" altLang="en-US" sz="3200" dirty="0">
                <a:latin typeface="メイリオ" pitchFamily="50" charset="-128"/>
                <a:ea typeface="メイリオ" pitchFamily="50" charset="-128"/>
                <a:cs typeface="メイリオ" pitchFamily="50" charset="-128"/>
              </a:rPr>
              <a:t>性能低下の原因究明に有用</a:t>
            </a:r>
            <a:endParaRPr lang="en-US" altLang="ja-JP" sz="3200" dirty="0">
              <a:latin typeface="メイリオ" pitchFamily="50" charset="-128"/>
              <a:ea typeface="メイリオ" pitchFamily="50" charset="-128"/>
              <a:cs typeface="メイリオ" pitchFamily="50" charset="-128"/>
            </a:endParaRPr>
          </a:p>
          <a:p>
            <a:pPr marL="360000" indent="-360000">
              <a:buFont typeface="Wingdings" pitchFamily="2" charset="2"/>
              <a:buChar char="Ø"/>
            </a:pPr>
            <a:r>
              <a:rPr lang="ja-JP" altLang="en-US" sz="3200" dirty="0">
                <a:latin typeface="メイリオ" pitchFamily="50" charset="-128"/>
                <a:ea typeface="メイリオ" pitchFamily="50" charset="-128"/>
                <a:cs typeface="メイリオ" pitchFamily="50" charset="-128"/>
              </a:rPr>
              <a:t>分散メモリ環境で動作するプロファイラ</a:t>
            </a:r>
            <a:endParaRPr lang="en-US" altLang="ja-JP" sz="3200" dirty="0">
              <a:latin typeface="メイリオ" pitchFamily="50" charset="-128"/>
              <a:ea typeface="メイリオ" pitchFamily="50" charset="-128"/>
              <a:cs typeface="メイリオ" pitchFamily="50" charset="-128"/>
            </a:endParaRPr>
          </a:p>
          <a:p>
            <a:pPr marL="360000" indent="-360000">
              <a:buFont typeface="Wingdings" pitchFamily="2" charset="2"/>
              <a:buChar char="Ø"/>
            </a:pPr>
            <a:r>
              <a:rPr lang="ja-JP" altLang="en-US" sz="3200" dirty="0">
                <a:latin typeface="メイリオ" pitchFamily="50" charset="-128"/>
                <a:ea typeface="メイリオ" pitchFamily="50" charset="-128"/>
                <a:cs typeface="メイリオ" pitchFamily="50" charset="-128"/>
              </a:rPr>
              <a:t>タスク並列プログラムの</a:t>
            </a:r>
            <a:r>
              <a:rPr lang="ja-JP" altLang="en-US" sz="3200">
                <a:latin typeface="メイリオ" pitchFamily="50" charset="-128"/>
                <a:ea typeface="メイリオ" pitchFamily="50" charset="-128"/>
                <a:cs typeface="メイリオ" pitchFamily="50" charset="-128"/>
              </a:rPr>
              <a:t>性能予測</a:t>
            </a:r>
            <a:endParaRPr lang="en-US" altLang="ja-JP" sz="3200" dirty="0">
              <a:latin typeface="メイリオ" pitchFamily="50" charset="-128"/>
              <a:ea typeface="メイリオ" pitchFamily="50" charset="-128"/>
              <a:cs typeface="メイリオ" pitchFamily="50" charset="-128"/>
            </a:endParaRPr>
          </a:p>
          <a:p>
            <a:endParaRPr lang="en-US" altLang="ja-JP" sz="3200" dirty="0">
              <a:latin typeface="メイリオ" pitchFamily="50" charset="-128"/>
              <a:ea typeface="メイリオ" pitchFamily="50" charset="-128"/>
              <a:cs typeface="メイリオ" pitchFamily="50" charset="-128"/>
            </a:endParaRPr>
          </a:p>
          <a:p>
            <a:endParaRPr lang="en-US" altLang="ja-JP" sz="3200" dirty="0">
              <a:latin typeface="メイリオ" pitchFamily="50" charset="-128"/>
              <a:ea typeface="メイリオ" pitchFamily="50" charset="-128"/>
              <a:cs typeface="メイリオ" pitchFamily="50" charset="-128"/>
            </a:endParaRPr>
          </a:p>
          <a:p>
            <a:endParaRPr lang="en-US" altLang="ja-JP" sz="3200" dirty="0">
              <a:latin typeface="メイリオ" pitchFamily="50" charset="-128"/>
              <a:ea typeface="メイリオ" pitchFamily="50" charset="-128"/>
              <a:cs typeface="メイリオ" pitchFamily="50" charset="-128"/>
            </a:endParaRPr>
          </a:p>
          <a:p>
            <a:endParaRPr lang="en-US" altLang="ja-JP" sz="3200" dirty="0">
              <a:latin typeface="メイリオ" pitchFamily="50" charset="-128"/>
              <a:ea typeface="メイリオ" pitchFamily="50" charset="-128"/>
              <a:cs typeface="メイリオ" pitchFamily="50" charset="-128"/>
            </a:endParaRPr>
          </a:p>
          <a:p>
            <a:endParaRPr lang="en-US" altLang="ja-JP" sz="3200" dirty="0">
              <a:latin typeface="メイリオ" pitchFamily="50" charset="-128"/>
              <a:ea typeface="メイリオ" pitchFamily="50" charset="-128"/>
              <a:cs typeface="メイリオ" pitchFamily="50" charset="-128"/>
            </a:endParaRPr>
          </a:p>
          <a:p>
            <a:pPr marL="360000" indent="-360000">
              <a:lnSpc>
                <a:spcPct val="150000"/>
              </a:lnSpc>
              <a:buFont typeface="Wingdings" charset="2"/>
              <a:buChar char="n"/>
            </a:pPr>
            <a:r>
              <a:rPr lang="ja-JP" altLang="en-US" sz="3600" b="1">
                <a:latin typeface="メイリオ" pitchFamily="50" charset="-128"/>
                <a:ea typeface="メイリオ" pitchFamily="50" charset="-128"/>
              </a:rPr>
              <a:t>ほぼ</a:t>
            </a:r>
            <a:r>
              <a:rPr lang="zh-CN" altLang="en-US" sz="3600" b="1" dirty="0">
                <a:latin typeface="メイリオ" pitchFamily="50" charset="-128"/>
                <a:ea typeface="メイリオ" pitchFamily="50" charset="-128"/>
              </a:rPr>
              <a:t>決定的</a:t>
            </a:r>
            <a:r>
              <a:rPr lang="ja-JP" altLang="en-US" sz="3600" b="1">
                <a:latin typeface="メイリオ" pitchFamily="50" charset="-128"/>
                <a:ea typeface="メイリオ" pitchFamily="50" charset="-128"/>
              </a:rPr>
              <a:t>なタスクスケジューリング</a:t>
            </a:r>
            <a:r>
              <a:rPr lang="zh-CN" altLang="en-US" sz="3600" b="1" dirty="0">
                <a:latin typeface="メイリオ" pitchFamily="50" charset="-128"/>
                <a:ea typeface="メイリオ" pitchFamily="50" charset="-128"/>
              </a:rPr>
              <a:t>手法</a:t>
            </a:r>
            <a:endParaRPr lang="en-US" altLang="zh-CN" sz="3600" b="1" dirty="0">
              <a:latin typeface="メイリオ" pitchFamily="50" charset="-128"/>
              <a:ea typeface="メイリオ" pitchFamily="50" charset="-128"/>
            </a:endParaRPr>
          </a:p>
          <a:p>
            <a:pPr marL="360000" indent="-360000">
              <a:buFont typeface="Wingdings" pitchFamily="2" charset="2"/>
              <a:buChar char="Ø"/>
            </a:pPr>
            <a:r>
              <a:rPr lang="ja-JP" altLang="en-US" sz="3200">
                <a:latin typeface="メイリオ" pitchFamily="50" charset="-128"/>
                <a:ea typeface="メイリオ" pitchFamily="50" charset="-128"/>
                <a:cs typeface="メイリオ" pitchFamily="50" charset="-128"/>
              </a:rPr>
              <a:t>従来のタスク並列向けのスケジューラーでは、タスクとプロセッサの対応がばらばらになってしまい性能が悪化することが知られていました</a:t>
            </a:r>
            <a:endParaRPr lang="en-US" altLang="ja-JP" sz="3200" dirty="0">
              <a:latin typeface="メイリオ" pitchFamily="50" charset="-128"/>
              <a:ea typeface="メイリオ" pitchFamily="50" charset="-128"/>
              <a:cs typeface="メイリオ" pitchFamily="50" charset="-128"/>
            </a:endParaRPr>
          </a:p>
          <a:p>
            <a:pPr marL="360000" indent="-360000">
              <a:buFont typeface="Wingdings" pitchFamily="2" charset="2"/>
              <a:buChar char="Ø"/>
            </a:pPr>
            <a:r>
              <a:rPr lang="zh-CN" altLang="en-US" sz="3200" dirty="0">
                <a:latin typeface="メイリオ" pitchFamily="50" charset="-128"/>
                <a:ea typeface="メイリオ" pitchFamily="50" charset="-128"/>
                <a:cs typeface="メイリオ" pitchFamily="50" charset="-128"/>
              </a:rPr>
              <a:t>当研究室</a:t>
            </a:r>
            <a:r>
              <a:rPr lang="ja-JP" altLang="en-US" sz="3200">
                <a:latin typeface="メイリオ" pitchFamily="50" charset="-128"/>
                <a:ea typeface="メイリオ" pitchFamily="50" charset="-128"/>
                <a:cs typeface="メイリオ" pitchFamily="50" charset="-128"/>
              </a:rPr>
              <a:t>では、</a:t>
            </a:r>
            <a:r>
              <a:rPr lang="zh-CN" altLang="en-US" sz="3200" dirty="0">
                <a:latin typeface="メイリオ" pitchFamily="50" charset="-128"/>
                <a:ea typeface="メイリオ" pitchFamily="50" charset="-128"/>
                <a:cs typeface="メイリオ" pitchFamily="50" charset="-128"/>
              </a:rPr>
              <a:t>毎回</a:t>
            </a:r>
            <a:r>
              <a:rPr lang="ja-JP" altLang="en-US" sz="3200">
                <a:latin typeface="メイリオ" pitchFamily="50" charset="-128"/>
                <a:ea typeface="メイリオ" pitchFamily="50" charset="-128"/>
                <a:cs typeface="メイリオ" pitchFamily="50" charset="-128"/>
              </a:rPr>
              <a:t>ほぼ</a:t>
            </a:r>
            <a:r>
              <a:rPr lang="zh-CN" altLang="en-US" sz="3200" dirty="0">
                <a:latin typeface="メイリオ" pitchFamily="50" charset="-128"/>
                <a:ea typeface="メイリオ" pitchFamily="50" charset="-128"/>
                <a:cs typeface="メイリオ" pitchFamily="50" charset="-128"/>
              </a:rPr>
              <a:t>同</a:t>
            </a:r>
            <a:r>
              <a:rPr lang="ja-JP" altLang="en-US" sz="3200">
                <a:latin typeface="メイリオ" pitchFamily="50" charset="-128"/>
                <a:ea typeface="メイリオ" pitchFamily="50" charset="-128"/>
                <a:cs typeface="メイリオ" pitchFamily="50" charset="-128"/>
              </a:rPr>
              <a:t>じタスク</a:t>
            </a:r>
            <a:r>
              <a:rPr lang="zh-CN" altLang="en-US" sz="3200" dirty="0">
                <a:latin typeface="メイリオ" pitchFamily="50" charset="-128"/>
                <a:ea typeface="メイリオ" pitchFamily="50" charset="-128"/>
                <a:cs typeface="メイリオ" pitchFamily="50" charset="-128"/>
              </a:rPr>
              <a:t>配置</a:t>
            </a:r>
            <a:r>
              <a:rPr lang="ja-JP" altLang="en-US" sz="3200">
                <a:latin typeface="メイリオ" pitchFamily="50" charset="-128"/>
                <a:ea typeface="メイリオ" pitchFamily="50" charset="-128"/>
                <a:cs typeface="メイリオ" pitchFamily="50" charset="-128"/>
              </a:rPr>
              <a:t>になるような</a:t>
            </a:r>
            <a:r>
              <a:rPr lang="zh-CN" altLang="en-US" sz="3200" dirty="0">
                <a:latin typeface="メイリオ" pitchFamily="50" charset="-128"/>
                <a:ea typeface="メイリオ" pitchFamily="50" charset="-128"/>
                <a:cs typeface="メイリオ" pitchFamily="50" charset="-128"/>
              </a:rPr>
              <a:t>負荷分散手法</a:t>
            </a:r>
            <a:r>
              <a:rPr lang="ja-JP" altLang="en-US" sz="3200">
                <a:latin typeface="メイリオ" pitchFamily="50" charset="-128"/>
                <a:ea typeface="メイリオ" pitchFamily="50" charset="-128"/>
                <a:cs typeface="メイリオ" pitchFamily="50" charset="-128"/>
              </a:rPr>
              <a:t>を</a:t>
            </a:r>
            <a:r>
              <a:rPr lang="zh-CN" altLang="en-US" sz="3200" dirty="0">
                <a:latin typeface="メイリオ" pitchFamily="50" charset="-128"/>
                <a:ea typeface="メイリオ" pitchFamily="50" charset="-128"/>
                <a:cs typeface="メイリオ" pitchFamily="50" charset="-128"/>
              </a:rPr>
              <a:t>研究</a:t>
            </a:r>
            <a:r>
              <a:rPr lang="ja-JP" altLang="en-US" sz="3200">
                <a:latin typeface="メイリオ" pitchFamily="50" charset="-128"/>
                <a:ea typeface="メイリオ" pitchFamily="50" charset="-128"/>
                <a:cs typeface="メイリオ" pitchFamily="50" charset="-128"/>
              </a:rPr>
              <a:t>しており、</a:t>
            </a:r>
            <a:r>
              <a:rPr lang="zh-CN" altLang="en-US" sz="3200" dirty="0">
                <a:latin typeface="メイリオ" pitchFamily="50" charset="-128"/>
                <a:ea typeface="メイリオ" pitchFamily="50" charset="-128"/>
                <a:cs typeface="メイリオ" pitchFamily="50" charset="-128"/>
              </a:rPr>
              <a:t>大幅</a:t>
            </a:r>
            <a:r>
              <a:rPr lang="ja-JP" altLang="en-US" sz="3200">
                <a:latin typeface="メイリオ" pitchFamily="50" charset="-128"/>
                <a:ea typeface="メイリオ" pitchFamily="50" charset="-128"/>
                <a:cs typeface="メイリオ" pitchFamily="50" charset="-128"/>
              </a:rPr>
              <a:t>な</a:t>
            </a:r>
            <a:r>
              <a:rPr lang="zh-CN" altLang="en-US" sz="3200" dirty="0">
                <a:latin typeface="メイリオ" pitchFamily="50" charset="-128"/>
                <a:ea typeface="メイリオ" pitchFamily="50" charset="-128"/>
                <a:cs typeface="メイリオ" pitchFamily="50" charset="-128"/>
              </a:rPr>
              <a:t>性能向上</a:t>
            </a:r>
            <a:r>
              <a:rPr lang="ja-JP" altLang="en-US" sz="3200">
                <a:latin typeface="メイリオ" pitchFamily="50" charset="-128"/>
                <a:ea typeface="メイリオ" pitchFamily="50" charset="-128"/>
                <a:cs typeface="メイリオ" pitchFamily="50" charset="-128"/>
              </a:rPr>
              <a:t>を</a:t>
            </a:r>
            <a:r>
              <a:rPr lang="zh-CN" altLang="en-US" sz="3200" dirty="0">
                <a:latin typeface="メイリオ" pitchFamily="50" charset="-128"/>
                <a:ea typeface="メイリオ" pitchFamily="50" charset="-128"/>
                <a:cs typeface="メイリオ" pitchFamily="50" charset="-128"/>
              </a:rPr>
              <a:t>達成</a:t>
            </a:r>
            <a:r>
              <a:rPr lang="ja-JP" altLang="en-US" sz="3200">
                <a:latin typeface="メイリオ" pitchFamily="50" charset="-128"/>
                <a:ea typeface="メイリオ" pitchFamily="50" charset="-128"/>
                <a:cs typeface="メイリオ" pitchFamily="50" charset="-128"/>
              </a:rPr>
              <a:t>しています</a:t>
            </a:r>
            <a:endParaRPr lang="en-US" altLang="ja-JP" sz="3600" b="1" dirty="0">
              <a:latin typeface="メイリオ" pitchFamily="50" charset="-128"/>
              <a:ea typeface="メイリオ" pitchFamily="50" charset="-128"/>
            </a:endParaRPr>
          </a:p>
          <a:p>
            <a:endParaRPr lang="en-US" altLang="ja-JP" sz="3200" dirty="0">
              <a:latin typeface="メイリオ" pitchFamily="50" charset="-128"/>
              <a:ea typeface="メイリオ" pitchFamily="50" charset="-128"/>
              <a:cs typeface="メイリオ" pitchFamily="50" charset="-128"/>
            </a:endParaRPr>
          </a:p>
          <a:p>
            <a:endParaRPr lang="en-US" altLang="ja-JP" sz="3200" dirty="0">
              <a:latin typeface="メイリオ" pitchFamily="50" charset="-128"/>
              <a:ea typeface="メイリオ" pitchFamily="50" charset="-128"/>
              <a:cs typeface="メイリオ" pitchFamily="50" charset="-128"/>
            </a:endParaRPr>
          </a:p>
        </p:txBody>
      </p:sp>
      <p:sp>
        <p:nvSpPr>
          <p:cNvPr id="102" name="正方形/長方形 101"/>
          <p:cNvSpPr/>
          <p:nvPr/>
        </p:nvSpPr>
        <p:spPr bwMode="auto">
          <a:xfrm>
            <a:off x="882403" y="5940392"/>
            <a:ext cx="28587176" cy="5040667"/>
          </a:xfrm>
          <a:prstGeom prst="rect">
            <a:avLst/>
          </a:prstGeom>
          <a:solidFill>
            <a:srgbClr val="FFFFFF">
              <a:alpha val="70000"/>
            </a:srgbClr>
          </a:solidFill>
          <a:ln w="76200">
            <a:solidFill>
              <a:schemeClr val="bg1">
                <a:lumMod val="50000"/>
              </a:schemeClr>
            </a:solidFill>
            <a:miter lim="800000"/>
            <a:headEnd/>
            <a:tailEnd/>
          </a:ln>
          <a:effectLst/>
        </p:spPr>
        <p:txBody>
          <a:bodyPr wrap="square" lIns="90000" tIns="46800" rIns="90000" bIns="46800" anchor="ctr">
            <a:noAutofit/>
          </a:bodyPr>
          <a:lstStyle/>
          <a:p>
            <a:r>
              <a:rPr lang="ja-JP" altLang="en-US" sz="3600" b="1" dirty="0">
                <a:solidFill>
                  <a:srgbClr val="C00000"/>
                </a:solidFill>
                <a:effectLst>
                  <a:outerShdw blurRad="38100" dist="38100" dir="2700000" algn="tl">
                    <a:srgbClr val="000000">
                      <a:alpha val="43137"/>
                    </a:srgbClr>
                  </a:outerShdw>
                </a:effectLst>
                <a:latin typeface="メイリオ" pitchFamily="50" charset="-128"/>
                <a:ea typeface="メイリオ" pitchFamily="50" charset="-128"/>
              </a:rPr>
              <a:t>研究室のメインテーマ</a:t>
            </a:r>
            <a:endParaRPr lang="en-US" altLang="ja-JP" sz="3600" b="1" dirty="0">
              <a:solidFill>
                <a:srgbClr val="C00000"/>
              </a:solidFill>
              <a:effectLst>
                <a:outerShdw blurRad="38100" dist="38100" dir="2700000" algn="tl">
                  <a:srgbClr val="000000">
                    <a:alpha val="43137"/>
                  </a:srgbClr>
                </a:outerShdw>
              </a:effectLst>
              <a:latin typeface="メイリオ" pitchFamily="50" charset="-128"/>
              <a:ea typeface="メイリオ" pitchFamily="50" charset="-128"/>
            </a:endParaRPr>
          </a:p>
          <a:p>
            <a:r>
              <a:rPr lang="ja-JP" altLang="en-US" sz="3200" dirty="0">
                <a:latin typeface="メイリオ" pitchFamily="50" charset="-128"/>
                <a:ea typeface="メイリオ" pitchFamily="50" charset="-128"/>
              </a:rPr>
              <a:t>　田浦研究室の中心的分野は</a:t>
            </a:r>
            <a:r>
              <a:rPr lang="en-US" altLang="ja-JP" sz="3200" dirty="0">
                <a:latin typeface="メイリオ" pitchFamily="50" charset="-128"/>
                <a:ea typeface="メイリオ" pitchFamily="50" charset="-128"/>
              </a:rPr>
              <a:t>, </a:t>
            </a:r>
            <a:r>
              <a:rPr lang="en-US" altLang="ja-JP" sz="3200" u="sng" dirty="0">
                <a:latin typeface="メイリオ" pitchFamily="50" charset="-128"/>
                <a:ea typeface="メイリオ" pitchFamily="50" charset="-128"/>
              </a:rPr>
              <a:t>『</a:t>
            </a:r>
            <a:r>
              <a:rPr lang="ja-JP" altLang="en-US" sz="3200" b="1" u="sng" dirty="0">
                <a:latin typeface="メイリオ" pitchFamily="50" charset="-128"/>
                <a:ea typeface="メイリオ" pitchFamily="50" charset="-128"/>
              </a:rPr>
              <a:t>高性能な計算環境</a:t>
            </a:r>
            <a:r>
              <a:rPr lang="ja-JP" altLang="en-US" sz="3200" u="sng" dirty="0">
                <a:latin typeface="メイリオ" pitchFamily="50" charset="-128"/>
                <a:ea typeface="メイリオ" pitchFamily="50" charset="-128"/>
              </a:rPr>
              <a:t>を</a:t>
            </a:r>
            <a:r>
              <a:rPr lang="ja-JP" altLang="en-US" sz="3200" b="1" u="sng" dirty="0">
                <a:latin typeface="メイリオ" pitchFamily="50" charset="-128"/>
                <a:ea typeface="メイリオ" pitchFamily="50" charset="-128"/>
              </a:rPr>
              <a:t>容易</a:t>
            </a:r>
            <a:r>
              <a:rPr lang="ja-JP" altLang="en-US" sz="3200" u="sng" dirty="0">
                <a:latin typeface="メイリオ" pitchFamily="50" charset="-128"/>
                <a:ea typeface="メイリオ" pitchFamily="50" charset="-128"/>
              </a:rPr>
              <a:t>に</a:t>
            </a:r>
            <a:r>
              <a:rPr lang="en-US" altLang="ja-JP" sz="3200" u="sng" dirty="0">
                <a:latin typeface="メイリオ" pitchFamily="50" charset="-128"/>
                <a:ea typeface="メイリオ" pitchFamily="50" charset="-128"/>
              </a:rPr>
              <a:t>(</a:t>
            </a:r>
            <a:r>
              <a:rPr lang="ja-JP" altLang="en-US" sz="3200" u="sng" dirty="0">
                <a:latin typeface="メイリオ" pitchFamily="50" charset="-128"/>
                <a:ea typeface="メイリオ" pitchFamily="50" charset="-128"/>
              </a:rPr>
              <a:t>プログラマとして</a:t>
            </a:r>
            <a:r>
              <a:rPr lang="en-US" altLang="ja-JP" sz="3200" u="sng" dirty="0">
                <a:latin typeface="メイリオ" pitchFamily="50" charset="-128"/>
                <a:ea typeface="メイリオ" pitchFamily="50" charset="-128"/>
              </a:rPr>
              <a:t>, </a:t>
            </a:r>
            <a:r>
              <a:rPr lang="ja-JP" altLang="en-US" sz="3200" u="sng" dirty="0">
                <a:latin typeface="メイリオ" pitchFamily="50" charset="-128"/>
                <a:ea typeface="メイリオ" pitchFamily="50" charset="-128"/>
              </a:rPr>
              <a:t>あるいはエンドユーザーとして</a:t>
            </a:r>
            <a:r>
              <a:rPr lang="en-US" altLang="ja-JP" sz="3200" u="sng" dirty="0">
                <a:latin typeface="メイリオ" pitchFamily="50" charset="-128"/>
                <a:ea typeface="メイリオ" pitchFamily="50" charset="-128"/>
              </a:rPr>
              <a:t>)</a:t>
            </a:r>
            <a:r>
              <a:rPr lang="ja-JP" altLang="en-US" sz="3200" u="sng" dirty="0">
                <a:latin typeface="メイリオ" pitchFamily="50" charset="-128"/>
                <a:ea typeface="メイリオ" pitchFamily="50" charset="-128"/>
              </a:rPr>
              <a:t>利用でき</a:t>
            </a:r>
            <a:r>
              <a:rPr lang="en-US" altLang="ja-JP" sz="3200" u="sng" dirty="0">
                <a:latin typeface="メイリオ" pitchFamily="50" charset="-128"/>
                <a:ea typeface="メイリオ" pitchFamily="50" charset="-128"/>
              </a:rPr>
              <a:t>, </a:t>
            </a:r>
            <a:r>
              <a:rPr lang="ja-JP" altLang="en-US" sz="3200" u="sng" dirty="0">
                <a:latin typeface="メイリオ" pitchFamily="50" charset="-128"/>
                <a:ea typeface="メイリオ" pitchFamily="50" charset="-128"/>
              </a:rPr>
              <a:t>なおかつ</a:t>
            </a:r>
            <a:r>
              <a:rPr lang="ja-JP" altLang="en-US" sz="3200" b="1" u="sng" dirty="0">
                <a:latin typeface="メイリオ" pitchFamily="50" charset="-128"/>
                <a:ea typeface="メイリオ" pitchFamily="50" charset="-128"/>
              </a:rPr>
              <a:t>高性能</a:t>
            </a:r>
            <a:r>
              <a:rPr lang="ja-JP" altLang="en-US" sz="3200" u="sng" dirty="0">
                <a:latin typeface="メイリオ" pitchFamily="50" charset="-128"/>
                <a:ea typeface="メイリオ" pitchFamily="50" charset="-128"/>
              </a:rPr>
              <a:t>に実行できるような基盤ソフトウェア</a:t>
            </a:r>
            <a:r>
              <a:rPr lang="en-US" altLang="ja-JP" sz="3200" b="1" u="sng" dirty="0">
                <a:latin typeface="メイリオ" pitchFamily="50" charset="-128"/>
                <a:ea typeface="メイリオ" pitchFamily="50" charset="-128"/>
              </a:rPr>
              <a:t>』</a:t>
            </a:r>
            <a:r>
              <a:rPr lang="ja-JP" altLang="en-US" sz="3200" dirty="0">
                <a:latin typeface="メイリオ" pitchFamily="50" charset="-128"/>
                <a:ea typeface="メイリオ" pitchFamily="50" charset="-128"/>
              </a:rPr>
              <a:t>です</a:t>
            </a:r>
            <a:r>
              <a:rPr lang="en-US" altLang="ja-JP" sz="3200" dirty="0">
                <a:latin typeface="メイリオ" pitchFamily="50" charset="-128"/>
                <a:ea typeface="メイリオ" pitchFamily="50" charset="-128"/>
              </a:rPr>
              <a:t>.</a:t>
            </a:r>
            <a:r>
              <a:rPr lang="ja-JP" altLang="en-US" sz="3200" dirty="0">
                <a:latin typeface="メイリオ" pitchFamily="50" charset="-128"/>
                <a:ea typeface="メイリオ" pitchFamily="50" charset="-128"/>
              </a:rPr>
              <a:t> そのために</a:t>
            </a:r>
            <a:r>
              <a:rPr lang="en-US" altLang="ja-JP" sz="3200" dirty="0">
                <a:latin typeface="メイリオ" pitchFamily="50" charset="-128"/>
                <a:ea typeface="メイリオ" pitchFamily="50" charset="-128"/>
              </a:rPr>
              <a:t>, </a:t>
            </a:r>
            <a:r>
              <a:rPr lang="ja-JP" altLang="en-US" sz="3200" dirty="0">
                <a:latin typeface="メイリオ" pitchFamily="50" charset="-128"/>
                <a:ea typeface="メイリオ" pitchFamily="50" charset="-128"/>
              </a:rPr>
              <a:t>「</a:t>
            </a:r>
            <a:r>
              <a:rPr lang="ja-JP" altLang="en-US" sz="3200" b="1" dirty="0">
                <a:latin typeface="メイリオ" pitchFamily="50" charset="-128"/>
                <a:ea typeface="メイリオ" pitchFamily="50" charset="-128"/>
              </a:rPr>
              <a:t>プログラミング言語の設計</a:t>
            </a:r>
            <a:r>
              <a:rPr lang="ja-JP" altLang="en-US" sz="3200" dirty="0">
                <a:latin typeface="メイリオ" pitchFamily="50" charset="-128"/>
                <a:ea typeface="メイリオ" pitchFamily="50" charset="-128"/>
              </a:rPr>
              <a:t>」</a:t>
            </a:r>
            <a:r>
              <a:rPr lang="en-US" altLang="ja-JP" sz="3200" dirty="0">
                <a:latin typeface="メイリオ" pitchFamily="50" charset="-128"/>
                <a:ea typeface="メイリオ" pitchFamily="50" charset="-128"/>
              </a:rPr>
              <a:t>, </a:t>
            </a:r>
            <a:r>
              <a:rPr lang="ja-JP" altLang="en-US" sz="3200" dirty="0">
                <a:latin typeface="メイリオ" pitchFamily="50" charset="-128"/>
                <a:ea typeface="メイリオ" pitchFamily="50" charset="-128"/>
              </a:rPr>
              <a:t>「</a:t>
            </a:r>
            <a:r>
              <a:rPr lang="ja-JP" altLang="en-US" sz="3200" b="1" dirty="0">
                <a:latin typeface="メイリオ" pitchFamily="50" charset="-128"/>
                <a:ea typeface="メイリオ" pitchFamily="50" charset="-128"/>
              </a:rPr>
              <a:t>処理系・コンパイラ</a:t>
            </a:r>
            <a:r>
              <a:rPr lang="ja-JP" altLang="en-US" sz="3200" dirty="0">
                <a:latin typeface="メイリオ" pitchFamily="50" charset="-128"/>
                <a:ea typeface="メイリオ" pitchFamily="50" charset="-128"/>
              </a:rPr>
              <a:t>」</a:t>
            </a:r>
            <a:r>
              <a:rPr lang="en-US" altLang="ja-JP" sz="3200" dirty="0">
                <a:latin typeface="メイリオ" pitchFamily="50" charset="-128"/>
                <a:ea typeface="メイリオ" pitchFamily="50" charset="-128"/>
              </a:rPr>
              <a:t>, </a:t>
            </a:r>
            <a:r>
              <a:rPr lang="ja-JP" altLang="en-US" sz="3200" dirty="0">
                <a:latin typeface="メイリオ" pitchFamily="50" charset="-128"/>
                <a:ea typeface="メイリオ" pitchFamily="50" charset="-128"/>
              </a:rPr>
              <a:t>「</a:t>
            </a:r>
            <a:r>
              <a:rPr lang="ja-JP" altLang="en-US" sz="3200" b="1" dirty="0">
                <a:latin typeface="メイリオ" pitchFamily="50" charset="-128"/>
                <a:ea typeface="メイリオ" pitchFamily="50" charset="-128"/>
              </a:rPr>
              <a:t>実行時システム</a:t>
            </a:r>
            <a:r>
              <a:rPr lang="ja-JP" altLang="en-US" sz="3200" dirty="0">
                <a:latin typeface="メイリオ" pitchFamily="50" charset="-128"/>
                <a:ea typeface="メイリオ" pitchFamily="50" charset="-128"/>
              </a:rPr>
              <a:t>」</a:t>
            </a:r>
            <a:r>
              <a:rPr lang="en-US" altLang="ja-JP" sz="3200" dirty="0">
                <a:latin typeface="メイリオ" pitchFamily="50" charset="-128"/>
                <a:ea typeface="メイリオ" pitchFamily="50" charset="-128"/>
              </a:rPr>
              <a:t>, </a:t>
            </a:r>
            <a:r>
              <a:rPr lang="ja-JP" altLang="en-US" sz="3200" dirty="0">
                <a:latin typeface="メイリオ" pitchFamily="50" charset="-128"/>
                <a:ea typeface="メイリオ" pitchFamily="50" charset="-128"/>
              </a:rPr>
              <a:t>「</a:t>
            </a:r>
            <a:r>
              <a:rPr lang="ja-JP" altLang="en-US" sz="3200" b="1" dirty="0">
                <a:latin typeface="メイリオ" pitchFamily="50" charset="-128"/>
                <a:ea typeface="メイリオ" pitchFamily="50" charset="-128"/>
              </a:rPr>
              <a:t>オペレーティングシステムレベルの基盤技術の設計や実装</a:t>
            </a:r>
            <a:r>
              <a:rPr lang="ja-JP" altLang="en-US" sz="3200" dirty="0">
                <a:latin typeface="メイリオ" pitchFamily="50" charset="-128"/>
                <a:ea typeface="メイリオ" pitchFamily="50" charset="-128"/>
              </a:rPr>
              <a:t>」</a:t>
            </a:r>
            <a:r>
              <a:rPr lang="en-US" altLang="ja-JP" sz="3200" dirty="0">
                <a:latin typeface="メイリオ" pitchFamily="50" charset="-128"/>
                <a:ea typeface="メイリオ" pitchFamily="50" charset="-128"/>
              </a:rPr>
              <a:t>, </a:t>
            </a:r>
            <a:r>
              <a:rPr lang="ja-JP" altLang="en-US" sz="3200" dirty="0">
                <a:latin typeface="メイリオ" pitchFamily="50" charset="-128"/>
                <a:ea typeface="メイリオ" pitchFamily="50" charset="-128"/>
              </a:rPr>
              <a:t>「</a:t>
            </a:r>
            <a:r>
              <a:rPr lang="ja-JP" altLang="en-US" sz="3200" b="1" dirty="0">
                <a:latin typeface="メイリオ" pitchFamily="50" charset="-128"/>
                <a:ea typeface="メイリオ" pitchFamily="50" charset="-128"/>
              </a:rPr>
              <a:t>ファイルシステムやデータベースなどのデータ格納・処理基盤の設計や実装</a:t>
            </a:r>
            <a:r>
              <a:rPr lang="ja-JP" altLang="en-US" sz="3200" dirty="0">
                <a:latin typeface="メイリオ" pitchFamily="50" charset="-128"/>
                <a:ea typeface="メイリオ" pitchFamily="50" charset="-128"/>
              </a:rPr>
              <a:t>」</a:t>
            </a:r>
            <a:r>
              <a:rPr lang="en-US" altLang="ja-JP" sz="3200" dirty="0">
                <a:latin typeface="メイリオ" pitchFamily="50" charset="-128"/>
                <a:ea typeface="メイリオ" pitchFamily="50" charset="-128"/>
              </a:rPr>
              <a:t>, </a:t>
            </a:r>
            <a:r>
              <a:rPr lang="ja-JP" altLang="en-US" sz="3200" dirty="0">
                <a:latin typeface="メイリオ" pitchFamily="50" charset="-128"/>
                <a:ea typeface="メイリオ" pitchFamily="50" charset="-128"/>
              </a:rPr>
              <a:t>「</a:t>
            </a:r>
            <a:r>
              <a:rPr lang="ja-JP" altLang="en-US" sz="3200" b="1" dirty="0">
                <a:latin typeface="メイリオ" pitchFamily="50" charset="-128"/>
                <a:ea typeface="メイリオ" pitchFamily="50" charset="-128"/>
              </a:rPr>
              <a:t>プログラミングなしで並列処理を行うエンドユーザ向けツールの設計や実装</a:t>
            </a:r>
            <a:r>
              <a:rPr lang="ja-JP" altLang="en-US" sz="3200" dirty="0">
                <a:latin typeface="メイリオ" pitchFamily="50" charset="-128"/>
                <a:ea typeface="メイリオ" pitchFamily="50" charset="-128"/>
              </a:rPr>
              <a:t>」</a:t>
            </a:r>
            <a:r>
              <a:rPr lang="en-US" altLang="ja-JP" sz="3200" dirty="0">
                <a:latin typeface="メイリオ" pitchFamily="50" charset="-128"/>
                <a:ea typeface="メイリオ" pitchFamily="50" charset="-128"/>
              </a:rPr>
              <a:t>, </a:t>
            </a:r>
            <a:r>
              <a:rPr lang="ja-JP" altLang="en-US" sz="3200" dirty="0">
                <a:latin typeface="メイリオ" pitchFamily="50" charset="-128"/>
                <a:ea typeface="メイリオ" pitchFamily="50" charset="-128"/>
              </a:rPr>
              <a:t>「</a:t>
            </a:r>
            <a:r>
              <a:rPr lang="ja-JP" altLang="en-US" sz="3200" b="1" dirty="0">
                <a:latin typeface="メイリオ" pitchFamily="50" charset="-128"/>
                <a:ea typeface="メイリオ" pitchFamily="50" charset="-128"/>
              </a:rPr>
              <a:t>新しい並列アルゴリズムの研究</a:t>
            </a:r>
            <a:r>
              <a:rPr lang="ja-JP" altLang="en-US" sz="3200" dirty="0">
                <a:latin typeface="メイリオ" pitchFamily="50" charset="-128"/>
                <a:ea typeface="メイリオ" pitchFamily="50" charset="-128"/>
              </a:rPr>
              <a:t>」</a:t>
            </a:r>
            <a:r>
              <a:rPr lang="en-US" altLang="ja-JP" sz="3200" dirty="0">
                <a:latin typeface="メイリオ" pitchFamily="50" charset="-128"/>
                <a:ea typeface="メイリオ" pitchFamily="50" charset="-128"/>
              </a:rPr>
              <a:t>,</a:t>
            </a:r>
            <a:r>
              <a:rPr lang="ja-JP" altLang="en-US" sz="3200" dirty="0">
                <a:latin typeface="メイリオ" pitchFamily="50" charset="-128"/>
                <a:ea typeface="メイリオ" pitchFamily="50" charset="-128"/>
              </a:rPr>
              <a:t>「</a:t>
            </a:r>
            <a:r>
              <a:rPr lang="ja-JP" altLang="en-US" sz="3200" b="1" dirty="0">
                <a:latin typeface="メイリオ" pitchFamily="50" charset="-128"/>
                <a:ea typeface="メイリオ" pitchFamily="50" charset="-128"/>
              </a:rPr>
              <a:t>ディープラーニングの高速化</a:t>
            </a:r>
            <a:r>
              <a:rPr lang="ja-JP" altLang="en-US" sz="3200" dirty="0">
                <a:latin typeface="メイリオ" pitchFamily="50" charset="-128"/>
                <a:ea typeface="メイリオ" pitchFamily="50" charset="-128"/>
              </a:rPr>
              <a:t>」などを行なっています</a:t>
            </a:r>
            <a:r>
              <a:rPr lang="en-US" altLang="ja-JP" sz="3200" dirty="0">
                <a:latin typeface="メイリオ" pitchFamily="50" charset="-128"/>
                <a:ea typeface="メイリオ" pitchFamily="50" charset="-128"/>
              </a:rPr>
              <a:t>.</a:t>
            </a:r>
            <a:r>
              <a:rPr lang="ja-JP" altLang="en-US" sz="3200" dirty="0">
                <a:latin typeface="メイリオ" pitchFamily="50" charset="-128"/>
                <a:ea typeface="メイリオ" pitchFamily="50" charset="-128"/>
              </a:rPr>
              <a:t> </a:t>
            </a:r>
            <a:endParaRPr lang="en-US" altLang="ja-JP" sz="3200" dirty="0">
              <a:latin typeface="メイリオ" pitchFamily="50" charset="-128"/>
              <a:ea typeface="メイリオ" pitchFamily="50" charset="-128"/>
            </a:endParaRPr>
          </a:p>
          <a:p>
            <a:r>
              <a:rPr lang="ja-JP" altLang="en-US" sz="3600" b="1">
                <a:solidFill>
                  <a:srgbClr val="C00000"/>
                </a:solidFill>
                <a:effectLst>
                  <a:outerShdw blurRad="38100" dist="38100" dir="2700000" algn="tl">
                    <a:srgbClr val="000000">
                      <a:alpha val="43137"/>
                    </a:srgbClr>
                  </a:outerShdw>
                </a:effectLst>
                <a:latin typeface="メイリオ" pitchFamily="50" charset="-128"/>
                <a:ea typeface="メイリオ" pitchFamily="50" charset="-128"/>
              </a:rPr>
              <a:t>受験生のみなさんへ</a:t>
            </a:r>
            <a:endParaRPr lang="en-US" altLang="ja-JP" sz="3600" b="1" dirty="0">
              <a:solidFill>
                <a:srgbClr val="C00000"/>
              </a:solidFill>
              <a:effectLst>
                <a:outerShdw blurRad="38100" dist="38100" dir="2700000" algn="tl">
                  <a:srgbClr val="000000">
                    <a:alpha val="43137"/>
                  </a:srgbClr>
                </a:outerShdw>
              </a:effectLst>
              <a:latin typeface="メイリオ" pitchFamily="50" charset="-128"/>
              <a:ea typeface="メイリオ" pitchFamily="50" charset="-128"/>
            </a:endParaRPr>
          </a:p>
          <a:p>
            <a:r>
              <a:rPr lang="ja-JP" altLang="en-US" sz="3200" dirty="0">
                <a:latin typeface="メイリオ" pitchFamily="50" charset="-128"/>
                <a:ea typeface="メイリオ" pitchFamily="50" charset="-128"/>
              </a:rPr>
              <a:t>　多くのテーマは「</a:t>
            </a:r>
            <a:r>
              <a:rPr lang="ja-JP" altLang="en-US" sz="3200" b="1" dirty="0">
                <a:latin typeface="メイリオ" pitchFamily="50" charset="-128"/>
                <a:ea typeface="メイリオ" pitchFamily="50" charset="-128"/>
              </a:rPr>
              <a:t>高性能な計算環境を</a:t>
            </a:r>
            <a:r>
              <a:rPr lang="ja-JP" altLang="en-US" sz="3200" dirty="0">
                <a:latin typeface="メイリオ" pitchFamily="50" charset="-128"/>
                <a:ea typeface="メイリオ" pitchFamily="50" charset="-128"/>
              </a:rPr>
              <a:t>」「</a:t>
            </a:r>
            <a:r>
              <a:rPr lang="ja-JP" altLang="en-US" sz="3200" b="1" dirty="0">
                <a:latin typeface="メイリオ" pitchFamily="50" charset="-128"/>
                <a:ea typeface="メイリオ" pitchFamily="50" charset="-128"/>
              </a:rPr>
              <a:t>簡単に</a:t>
            </a:r>
            <a:r>
              <a:rPr lang="ja-JP" altLang="en-US" sz="3200" dirty="0">
                <a:latin typeface="メイリオ" pitchFamily="50" charset="-128"/>
                <a:ea typeface="メイリオ" pitchFamily="50" charset="-128"/>
              </a:rPr>
              <a:t>」使えるようにするという点で共通しています</a:t>
            </a:r>
            <a:r>
              <a:rPr lang="en-US" altLang="ja-JP" sz="3200" dirty="0">
                <a:latin typeface="メイリオ" pitchFamily="50" charset="-128"/>
                <a:ea typeface="メイリオ" pitchFamily="50" charset="-128"/>
              </a:rPr>
              <a:t>. </a:t>
            </a:r>
            <a:r>
              <a:rPr lang="ja-JP" altLang="en-US" sz="3200" dirty="0">
                <a:latin typeface="メイリオ" pitchFamily="50" charset="-128"/>
                <a:ea typeface="メイリオ" pitchFamily="50" charset="-128"/>
              </a:rPr>
              <a:t>このゴールに興味・共感を覚え</a:t>
            </a:r>
            <a:r>
              <a:rPr lang="en-US" altLang="ja-JP" sz="3200" dirty="0">
                <a:latin typeface="メイリオ" pitchFamily="50" charset="-128"/>
                <a:ea typeface="メイリオ" pitchFamily="50" charset="-128"/>
              </a:rPr>
              <a:t>, </a:t>
            </a:r>
            <a:r>
              <a:rPr lang="ja-JP" altLang="en-US" sz="3200" dirty="0">
                <a:latin typeface="メイリオ" pitchFamily="50" charset="-128"/>
                <a:ea typeface="メイリオ" pitchFamily="50" charset="-128"/>
              </a:rPr>
              <a:t>自分でそこを変えようという意欲のある人を歓迎します</a:t>
            </a:r>
            <a:r>
              <a:rPr lang="en-US" altLang="ja-JP" sz="3200" dirty="0">
                <a:latin typeface="メイリオ" pitchFamily="50" charset="-128"/>
                <a:ea typeface="メイリオ" pitchFamily="50" charset="-128"/>
              </a:rPr>
              <a:t>. </a:t>
            </a:r>
            <a:r>
              <a:rPr lang="ja-JP" altLang="en-US" sz="3200" dirty="0">
                <a:latin typeface="メイリオ" pitchFamily="50" charset="-128"/>
                <a:ea typeface="メイリオ" pitchFamily="50" charset="-128"/>
              </a:rPr>
              <a:t>もちろん宗教ではありませんので</a:t>
            </a:r>
            <a:r>
              <a:rPr lang="en-US" altLang="ja-JP" sz="3200" dirty="0">
                <a:latin typeface="メイリオ" pitchFamily="50" charset="-128"/>
                <a:ea typeface="メイリオ" pitchFamily="50" charset="-128"/>
              </a:rPr>
              <a:t>, </a:t>
            </a:r>
            <a:r>
              <a:rPr lang="ja-JP" altLang="en-US" sz="3200" dirty="0">
                <a:latin typeface="メイリオ" pitchFamily="50" charset="-128"/>
                <a:ea typeface="メイリオ" pitchFamily="50" charset="-128"/>
              </a:rPr>
              <a:t>何に共感するかは人それぞれです</a:t>
            </a:r>
            <a:r>
              <a:rPr lang="en-US" altLang="ja-JP" sz="3200" dirty="0">
                <a:latin typeface="メイリオ" pitchFamily="50" charset="-128"/>
                <a:ea typeface="メイリオ" pitchFamily="50" charset="-128"/>
              </a:rPr>
              <a:t>. </a:t>
            </a:r>
            <a:r>
              <a:rPr lang="ja-JP" altLang="en-US" sz="3200" dirty="0">
                <a:latin typeface="メイリオ" pitchFamily="50" charset="-128"/>
                <a:ea typeface="メイリオ" pitchFamily="50" charset="-128"/>
              </a:rPr>
              <a:t>このゴールに共感を覚えなくても</a:t>
            </a:r>
            <a:r>
              <a:rPr lang="en-US" altLang="ja-JP" sz="3200" dirty="0">
                <a:latin typeface="メイリオ" pitchFamily="50" charset="-128"/>
                <a:ea typeface="メイリオ" pitchFamily="50" charset="-128"/>
              </a:rPr>
              <a:t>, </a:t>
            </a:r>
            <a:r>
              <a:rPr lang="ja-JP" altLang="en-US" sz="3200" b="1" dirty="0">
                <a:latin typeface="メイリオ" pitchFamily="50" charset="-128"/>
                <a:ea typeface="メイリオ" pitchFamily="50" charset="-128"/>
              </a:rPr>
              <a:t>基盤ソフトウェア</a:t>
            </a:r>
            <a:r>
              <a:rPr lang="en-US" altLang="ja-JP" sz="3200" b="1" dirty="0">
                <a:latin typeface="メイリオ" pitchFamily="50" charset="-128"/>
                <a:ea typeface="メイリオ" pitchFamily="50" charset="-128"/>
              </a:rPr>
              <a:t>(</a:t>
            </a:r>
            <a:r>
              <a:rPr lang="ja-JP" altLang="en-US" sz="3200" b="1" dirty="0">
                <a:latin typeface="メイリオ" pitchFamily="50" charset="-128"/>
                <a:ea typeface="メイリオ" pitchFamily="50" charset="-128"/>
              </a:rPr>
              <a:t>言語や</a:t>
            </a:r>
            <a:r>
              <a:rPr lang="en-US" altLang="ja-JP" sz="3200" b="1" dirty="0">
                <a:latin typeface="メイリオ" pitchFamily="50" charset="-128"/>
                <a:ea typeface="メイリオ" pitchFamily="50" charset="-128"/>
              </a:rPr>
              <a:t>OS)</a:t>
            </a:r>
            <a:r>
              <a:rPr lang="ja-JP" altLang="en-US" sz="3200" b="1" dirty="0">
                <a:latin typeface="メイリオ" pitchFamily="50" charset="-128"/>
                <a:ea typeface="メイリオ" pitchFamily="50" charset="-128"/>
              </a:rPr>
              <a:t>に興味がある人</a:t>
            </a:r>
            <a:r>
              <a:rPr lang="ja-JP" altLang="en-US" sz="3200" dirty="0">
                <a:latin typeface="メイリオ" pitchFamily="50" charset="-128"/>
                <a:ea typeface="メイリオ" pitchFamily="50" charset="-128"/>
              </a:rPr>
              <a:t>にはアドバイスが可能です</a:t>
            </a:r>
            <a:r>
              <a:rPr lang="en-US" altLang="ja-JP" sz="3200" dirty="0">
                <a:latin typeface="メイリオ" pitchFamily="50" charset="-128"/>
                <a:ea typeface="メイリオ" pitchFamily="50" charset="-128"/>
              </a:rPr>
              <a:t>. </a:t>
            </a:r>
            <a:r>
              <a:rPr lang="ja-JP" altLang="en-US" sz="3200" dirty="0">
                <a:latin typeface="メイリオ" pitchFamily="50" charset="-128"/>
                <a:ea typeface="メイリオ" pitchFamily="50" charset="-128"/>
              </a:rPr>
              <a:t>新しい並列アルゴリズムを作る</a:t>
            </a:r>
            <a:r>
              <a:rPr lang="en-US" altLang="ja-JP" sz="3200" dirty="0">
                <a:latin typeface="メイリオ" pitchFamily="50" charset="-128"/>
                <a:ea typeface="メイリオ" pitchFamily="50" charset="-128"/>
              </a:rPr>
              <a:t>, </a:t>
            </a:r>
            <a:r>
              <a:rPr lang="ja-JP" altLang="en-US" sz="3200" dirty="0">
                <a:latin typeface="メイリオ" pitchFamily="50" charset="-128"/>
                <a:ea typeface="メイリオ" pitchFamily="50" charset="-128"/>
              </a:rPr>
              <a:t>並列処理系を実応用に適用することに興味がある人も歓迎です</a:t>
            </a:r>
            <a:r>
              <a:rPr lang="en-US" altLang="ja-JP" sz="3200" dirty="0">
                <a:latin typeface="メイリオ" pitchFamily="50" charset="-128"/>
                <a:ea typeface="メイリオ" pitchFamily="50" charset="-128"/>
              </a:rPr>
              <a:t>.</a:t>
            </a:r>
          </a:p>
        </p:txBody>
      </p:sp>
      <p:sp>
        <p:nvSpPr>
          <p:cNvPr id="120" name="テキスト ボックス 119"/>
          <p:cNvSpPr txBox="1"/>
          <p:nvPr/>
        </p:nvSpPr>
        <p:spPr>
          <a:xfrm>
            <a:off x="954411" y="11539166"/>
            <a:ext cx="4862870" cy="1261884"/>
          </a:xfrm>
          <a:prstGeom prst="rect">
            <a:avLst/>
          </a:prstGeom>
          <a:noFill/>
        </p:spPr>
        <p:txBody>
          <a:bodyPr vert="horz" wrap="square" rtlCol="0">
            <a:spAutoFit/>
          </a:bodyPr>
          <a:lstStyle/>
          <a:p>
            <a:r>
              <a:rPr kumimoji="1" lang="ja-JP" altLang="en-US" b="1" dirty="0">
                <a:effectLst>
                  <a:outerShdw blurRad="38100" dist="38100" dir="2700000" algn="tl">
                    <a:srgbClr val="000000">
                      <a:alpha val="43137"/>
                    </a:srgbClr>
                  </a:outerShdw>
                </a:effectLst>
                <a:latin typeface="メイリオ" pitchFamily="50" charset="-128"/>
                <a:ea typeface="メイリオ" pitchFamily="50" charset="-128"/>
              </a:rPr>
              <a:t>研究内容</a:t>
            </a:r>
          </a:p>
        </p:txBody>
      </p:sp>
      <p:sp>
        <p:nvSpPr>
          <p:cNvPr id="121" name="テキスト ボックス 120"/>
          <p:cNvSpPr txBox="1"/>
          <p:nvPr/>
        </p:nvSpPr>
        <p:spPr>
          <a:xfrm>
            <a:off x="945404" y="4857007"/>
            <a:ext cx="12889432" cy="1261884"/>
          </a:xfrm>
          <a:prstGeom prst="rect">
            <a:avLst/>
          </a:prstGeom>
          <a:noFill/>
        </p:spPr>
        <p:txBody>
          <a:bodyPr vert="horz" wrap="square" rtlCol="0">
            <a:spAutoFit/>
          </a:bodyPr>
          <a:lstStyle/>
          <a:p>
            <a:r>
              <a:rPr kumimoji="1" lang="ja-JP" altLang="en-US" b="1" dirty="0">
                <a:effectLst>
                  <a:outerShdw blurRad="38100" dist="38100" dir="2700000" algn="tl">
                    <a:srgbClr val="000000">
                      <a:alpha val="43137"/>
                    </a:srgbClr>
                  </a:outerShdw>
                </a:effectLst>
                <a:latin typeface="メイリオ" pitchFamily="50" charset="-128"/>
                <a:ea typeface="メイリオ" pitchFamily="50" charset="-128"/>
              </a:rPr>
              <a:t>田浦研とは？</a:t>
            </a:r>
          </a:p>
        </p:txBody>
      </p:sp>
      <p:grpSp>
        <p:nvGrpSpPr>
          <p:cNvPr id="119" name="グループ化 118"/>
          <p:cNvGrpSpPr/>
          <p:nvPr/>
        </p:nvGrpSpPr>
        <p:grpSpPr>
          <a:xfrm>
            <a:off x="15275649" y="37784474"/>
            <a:ext cx="14113568" cy="4308738"/>
            <a:chOff x="15284003" y="35013774"/>
            <a:chExt cx="14113568" cy="4739277"/>
          </a:xfrm>
        </p:grpSpPr>
        <p:sp>
          <p:nvSpPr>
            <p:cNvPr id="90" name="正方形/長方形 89"/>
            <p:cNvSpPr/>
            <p:nvPr/>
          </p:nvSpPr>
          <p:spPr bwMode="auto">
            <a:xfrm>
              <a:off x="15284003" y="35013774"/>
              <a:ext cx="14113568" cy="4686008"/>
            </a:xfrm>
            <a:prstGeom prst="rect">
              <a:avLst/>
            </a:prstGeom>
            <a:solidFill>
              <a:srgbClr val="FFFFFF">
                <a:alpha val="70000"/>
              </a:srgbClr>
            </a:solidFill>
            <a:ln w="76200">
              <a:solidFill>
                <a:schemeClr val="bg1">
                  <a:lumMod val="50000"/>
                </a:schemeClr>
              </a:solidFill>
              <a:miter lim="800000"/>
              <a:headEnd/>
              <a:tailEnd/>
            </a:ln>
            <a:effectLst/>
          </p:spPr>
          <p:txBody>
            <a:bodyPr wrap="none" lIns="90000" tIns="46800" rIns="90000" bIns="46800" anchor="ctr"/>
            <a:lstStyle/>
            <a:p>
              <a:pPr>
                <a:buFont typeface="Arial" pitchFamily="34" charset="0"/>
                <a:buChar char="•"/>
                <a:defRPr/>
              </a:pPr>
              <a:endParaRPr lang="en-US" altLang="ja-JP" sz="3600" b="1" dirty="0">
                <a:solidFill>
                  <a:schemeClr val="bg2">
                    <a:lumMod val="25000"/>
                  </a:schemeClr>
                </a:solidFill>
                <a:effectLst>
                  <a:outerShdw blurRad="38100" dist="38100" dir="2700000" algn="tl">
                    <a:srgbClr val="000000">
                      <a:alpha val="43137"/>
                    </a:srgbClr>
                  </a:outerShdw>
                </a:effectLst>
              </a:endParaRPr>
            </a:p>
          </p:txBody>
        </p:sp>
        <p:grpSp>
          <p:nvGrpSpPr>
            <p:cNvPr id="92" name="グループ化 91"/>
            <p:cNvGrpSpPr/>
            <p:nvPr/>
          </p:nvGrpSpPr>
          <p:grpSpPr>
            <a:xfrm>
              <a:off x="15788059" y="35229798"/>
              <a:ext cx="12982621" cy="846326"/>
              <a:chOff x="31752656" y="18767712"/>
              <a:chExt cx="12982621" cy="846326"/>
            </a:xfrm>
          </p:grpSpPr>
          <p:sp>
            <p:nvSpPr>
              <p:cNvPr id="128" name="Rectangle 609"/>
              <p:cNvSpPr>
                <a:spLocks noChangeArrowheads="1"/>
              </p:cNvSpPr>
              <p:nvPr/>
            </p:nvSpPr>
            <p:spPr bwMode="auto">
              <a:xfrm>
                <a:off x="31822546" y="19161579"/>
                <a:ext cx="12336666" cy="406284"/>
              </a:xfrm>
              <a:prstGeom prst="rect">
                <a:avLst/>
              </a:prstGeom>
              <a:solidFill>
                <a:schemeClr val="tx2">
                  <a:lumMod val="20000"/>
                  <a:lumOff val="80000"/>
                </a:schemeClr>
              </a:solidFill>
              <a:ln w="9525">
                <a:noFill/>
                <a:miter lim="800000"/>
                <a:headEnd/>
                <a:tailEnd/>
              </a:ln>
            </p:spPr>
            <p:txBody>
              <a:bodyPr wrap="none" lIns="90000" tIns="46800" rIns="90000" bIns="46800" anchor="ctr"/>
              <a:lstStyle/>
              <a:p>
                <a:endParaRPr lang="ja-JP" altLang="en-US" dirty="0">
                  <a:latin typeface="メイリオ" pitchFamily="50" charset="-128"/>
                  <a:ea typeface="メイリオ" pitchFamily="50" charset="-128"/>
                </a:endParaRPr>
              </a:p>
            </p:txBody>
          </p:sp>
          <p:sp>
            <p:nvSpPr>
              <p:cNvPr id="129" name="テキスト ボックス 128"/>
              <p:cNvSpPr txBox="1"/>
              <p:nvPr/>
            </p:nvSpPr>
            <p:spPr>
              <a:xfrm>
                <a:off x="31752656" y="18767712"/>
                <a:ext cx="12982621" cy="846326"/>
              </a:xfrm>
              <a:prstGeom prst="rect">
                <a:avLst/>
              </a:prstGeom>
              <a:noFill/>
            </p:spPr>
            <p:txBody>
              <a:bodyPr wrap="square">
                <a:spAutoFit/>
              </a:bodyPr>
              <a:lstStyle/>
              <a:p>
                <a:pPr>
                  <a:defRPr/>
                </a:pPr>
                <a:r>
                  <a:rPr lang="en-US" altLang="ja-JP" sz="4400" b="1" dirty="0">
                    <a:solidFill>
                      <a:srgbClr val="C00000"/>
                    </a:solidFill>
                    <a:effectLst>
                      <a:outerShdw blurRad="38100" dist="38100" dir="2700000" algn="tl">
                        <a:srgbClr val="C0C0C0"/>
                      </a:outerShdw>
                    </a:effectLst>
                    <a:latin typeface="メイリオ" pitchFamily="50" charset="-128"/>
                    <a:ea typeface="メイリオ" pitchFamily="50" charset="-128"/>
                    <a:cs typeface="メイリオ" pitchFamily="50" charset="-128"/>
                  </a:rPr>
                  <a:t>201</a:t>
                </a:r>
                <a:r>
                  <a:rPr lang="en-US" altLang="zh-CN" sz="4400" b="1" dirty="0">
                    <a:solidFill>
                      <a:srgbClr val="C00000"/>
                    </a:solidFill>
                    <a:effectLst>
                      <a:outerShdw blurRad="38100" dist="38100" dir="2700000" algn="tl">
                        <a:srgbClr val="C0C0C0"/>
                      </a:outerShdw>
                    </a:effectLst>
                    <a:latin typeface="メイリオ" pitchFamily="50" charset="-128"/>
                    <a:ea typeface="メイリオ" pitchFamily="50" charset="-128"/>
                    <a:cs typeface="メイリオ" pitchFamily="50" charset="-128"/>
                  </a:rPr>
                  <a:t>9</a:t>
                </a:r>
                <a:r>
                  <a:rPr lang="ja-JP" altLang="en-US" sz="4400" b="1">
                    <a:solidFill>
                      <a:srgbClr val="C00000"/>
                    </a:solidFill>
                    <a:effectLst>
                      <a:outerShdw blurRad="38100" dist="38100" dir="2700000" algn="tl">
                        <a:srgbClr val="C0C0C0"/>
                      </a:outerShdw>
                    </a:effectLst>
                    <a:latin typeface="メイリオ" pitchFamily="50" charset="-128"/>
                    <a:ea typeface="メイリオ" pitchFamily="50" charset="-128"/>
                    <a:cs typeface="メイリオ" pitchFamily="50" charset="-128"/>
                  </a:rPr>
                  <a:t>年度</a:t>
                </a:r>
                <a:r>
                  <a:rPr lang="zh-CN" altLang="en-US" sz="4400" b="1" dirty="0">
                    <a:solidFill>
                      <a:srgbClr val="C00000"/>
                    </a:solidFill>
                    <a:effectLst>
                      <a:outerShdw blurRad="38100" dist="38100" dir="2700000" algn="tl">
                        <a:srgbClr val="C0C0C0"/>
                      </a:outerShdw>
                    </a:effectLst>
                    <a:latin typeface="メイリオ" pitchFamily="50" charset="-128"/>
                    <a:ea typeface="メイリオ" pitchFamily="50" charset="-128"/>
                    <a:cs typeface="メイリオ" pitchFamily="50" charset="-128"/>
                  </a:rPr>
                  <a:t> </a:t>
                </a:r>
                <a:r>
                  <a:rPr lang="ja-JP" altLang="en-US" sz="4400" b="1">
                    <a:solidFill>
                      <a:srgbClr val="C00000"/>
                    </a:solidFill>
                    <a:effectLst>
                      <a:outerShdw blurRad="38100" dist="38100" dir="2700000" algn="tl">
                        <a:srgbClr val="C0C0C0"/>
                      </a:outerShdw>
                    </a:effectLst>
                    <a:latin typeface="メイリオ" pitchFamily="50" charset="-128"/>
                    <a:ea typeface="メイリオ" pitchFamily="50" charset="-128"/>
                    <a:cs typeface="メイリオ" pitchFamily="50" charset="-128"/>
                  </a:rPr>
                  <a:t>修士研究テーマ例</a:t>
                </a:r>
                <a:endParaRPr lang="ja-JP" altLang="en-US" sz="4400" b="1" dirty="0">
                  <a:solidFill>
                    <a:srgbClr val="C00000"/>
                  </a:solidFill>
                  <a:effectLst>
                    <a:outerShdw blurRad="38100" dist="38100" dir="2700000" algn="tl">
                      <a:srgbClr val="C0C0C0"/>
                    </a:outerShdw>
                  </a:effectLst>
                  <a:latin typeface="メイリオ" pitchFamily="50" charset="-128"/>
                  <a:ea typeface="メイリオ" pitchFamily="50" charset="-128"/>
                  <a:cs typeface="メイリオ" pitchFamily="50" charset="-128"/>
                </a:endParaRPr>
              </a:p>
            </p:txBody>
          </p:sp>
        </p:grpSp>
        <p:sp>
          <p:nvSpPr>
            <p:cNvPr id="103" name="テキスト ボックス 102"/>
            <p:cNvSpPr txBox="1"/>
            <p:nvPr/>
          </p:nvSpPr>
          <p:spPr>
            <a:xfrm>
              <a:off x="15716051" y="36401601"/>
              <a:ext cx="13609512" cy="3351450"/>
            </a:xfrm>
            <a:prstGeom prst="rect">
              <a:avLst/>
            </a:prstGeom>
            <a:noFill/>
          </p:spPr>
          <p:txBody>
            <a:bodyPr wrap="square" rtlCol="0">
              <a:spAutoFit/>
            </a:bodyPr>
            <a:lstStyle/>
            <a:p>
              <a:r>
                <a:rPr lang="ja-JP" altLang="en-US" sz="3200">
                  <a:latin typeface="メイリオ" pitchFamily="50" charset="-128"/>
                  <a:ea typeface="メイリオ" pitchFamily="50" charset="-128"/>
                </a:rPr>
                <a:t>修士論文の</a:t>
              </a:r>
              <a:r>
                <a:rPr lang="ja-JP" altLang="en-US" sz="3200" dirty="0">
                  <a:latin typeface="メイリオ" pitchFamily="50" charset="-128"/>
                  <a:ea typeface="メイリオ" pitchFamily="50" charset="-128"/>
                </a:rPr>
                <a:t>テーマは</a:t>
              </a:r>
              <a:r>
                <a:rPr lang="en-US" altLang="ja-JP" sz="3200" dirty="0">
                  <a:latin typeface="メイリオ" pitchFamily="50" charset="-128"/>
                  <a:ea typeface="メイリオ" pitchFamily="50" charset="-128"/>
                </a:rPr>
                <a:t>, </a:t>
              </a:r>
              <a:r>
                <a:rPr lang="ja-JP" altLang="en-US" sz="3200" dirty="0">
                  <a:latin typeface="メイリオ" pitchFamily="50" charset="-128"/>
                  <a:ea typeface="メイリオ" pitchFamily="50" charset="-128"/>
                </a:rPr>
                <a:t>本人の興味のある分野に関連したものを相談しながら決定します</a:t>
              </a:r>
              <a:endParaRPr kumimoji="1" lang="en-US" altLang="ja-JP" sz="3200" b="1" dirty="0">
                <a:latin typeface="メイリオ" pitchFamily="50" charset="-128"/>
                <a:ea typeface="メイリオ" pitchFamily="50" charset="-128"/>
              </a:endParaRPr>
            </a:p>
            <a:p>
              <a:pPr>
                <a:buFont typeface="Wingdings" pitchFamily="2" charset="2"/>
                <a:buChar char="n"/>
              </a:pPr>
              <a:r>
                <a:rPr lang="ja-JP" altLang="en-US" sz="3200" b="1">
                  <a:latin typeface="MS PGothic" panose="020B0600070205080204" pitchFamily="34" charset="-128"/>
                  <a:ea typeface="MS PGothic" panose="020B0600070205080204" pitchFamily="34" charset="-128"/>
                </a:rPr>
                <a:t>マルチコア </a:t>
              </a:r>
              <a:r>
                <a:rPr lang="en-US" altLang="zh-CN" sz="3200" b="1" dirty="0">
                  <a:latin typeface="MS PGothic" panose="020B0600070205080204" pitchFamily="34" charset="-128"/>
                  <a:ea typeface="MS PGothic" panose="020B0600070205080204" pitchFamily="34" charset="-128"/>
                </a:rPr>
                <a:t>CPU </a:t>
              </a:r>
              <a:r>
                <a:rPr lang="ja-JP" altLang="en-US" sz="3200" b="1">
                  <a:latin typeface="MS PGothic" panose="020B0600070205080204" pitchFamily="34" charset="-128"/>
                  <a:ea typeface="MS PGothic" panose="020B0600070205080204" pitchFamily="34" charset="-128"/>
                </a:rPr>
                <a:t>における</a:t>
              </a:r>
              <a:r>
                <a:rPr lang="zh-CN" altLang="en-US" sz="3200" b="1" dirty="0">
                  <a:latin typeface="MS PGothic" panose="020B0600070205080204" pitchFamily="34" charset="-128"/>
                  <a:ea typeface="MS PGothic" panose="020B0600070205080204" pitchFamily="34" charset="-128"/>
                </a:rPr>
                <a:t>深層学習</a:t>
              </a:r>
              <a:r>
                <a:rPr lang="ja-JP" altLang="en-US" sz="3200" b="1">
                  <a:latin typeface="MS PGothic" panose="020B0600070205080204" pitchFamily="34" charset="-128"/>
                  <a:ea typeface="MS PGothic" panose="020B0600070205080204" pitchFamily="34" charset="-128"/>
                </a:rPr>
                <a:t>フレームワークの</a:t>
              </a:r>
              <a:r>
                <a:rPr lang="zh-CN" altLang="en-US" sz="3200" b="1" dirty="0">
                  <a:latin typeface="MS PGothic" panose="020B0600070205080204" pitchFamily="34" charset="-128"/>
                  <a:ea typeface="MS PGothic" panose="020B0600070205080204" pitchFamily="34" charset="-128"/>
                </a:rPr>
                <a:t>高速化</a:t>
              </a:r>
              <a:endParaRPr lang="en-US" altLang="ja-JP" sz="3200" b="1" dirty="0">
                <a:latin typeface="MS PGothic" panose="020B0600070205080204" pitchFamily="34" charset="-128"/>
                <a:ea typeface="MS PGothic" panose="020B0600070205080204" pitchFamily="34" charset="-128"/>
              </a:endParaRPr>
            </a:p>
            <a:p>
              <a:pPr>
                <a:buFont typeface="Wingdings" pitchFamily="2" charset="2"/>
                <a:buChar char="n"/>
              </a:pPr>
              <a:r>
                <a:rPr lang="zh-CN" altLang="en-US" sz="3200" b="1" dirty="0">
                  <a:latin typeface="MS PGothic" panose="020B0600070205080204" pitchFamily="34" charset="-128"/>
                  <a:ea typeface="MS PGothic" panose="020B0600070205080204" pitchFamily="34" charset="-128"/>
                </a:rPr>
                <a:t> </a:t>
              </a:r>
              <a:r>
                <a:rPr lang="en-US" altLang="zh-CN" sz="3200" b="1" dirty="0">
                  <a:latin typeface="MS PGothic" panose="020B0600070205080204" pitchFamily="34" charset="-128"/>
                  <a:ea typeface="MS PGothic" panose="020B0600070205080204" pitchFamily="34" charset="-128"/>
                </a:rPr>
                <a:t>OPG </a:t>
              </a:r>
              <a:r>
                <a:rPr lang="ja-JP" altLang="en-US" sz="3200" b="1">
                  <a:latin typeface="MS PGothic" panose="020B0600070205080204" pitchFamily="34" charset="-128"/>
                  <a:ea typeface="MS PGothic" panose="020B0600070205080204" pitchFamily="34" charset="-128"/>
                </a:rPr>
                <a:t>を</a:t>
              </a:r>
              <a:r>
                <a:rPr lang="zh-CN" altLang="en-US" sz="3200" b="1" dirty="0">
                  <a:latin typeface="MS PGothic" panose="020B0600070205080204" pitchFamily="34" charset="-128"/>
                  <a:ea typeface="MS PGothic" panose="020B0600070205080204" pitchFamily="34" charset="-128"/>
                </a:rPr>
                <a:t>使</a:t>
              </a:r>
              <a:r>
                <a:rPr lang="ja-JP" altLang="en-US" sz="3200" b="1">
                  <a:latin typeface="MS PGothic" panose="020B0600070205080204" pitchFamily="34" charset="-128"/>
                  <a:ea typeface="MS PGothic" panose="020B0600070205080204" pitchFamily="34" charset="-128"/>
                </a:rPr>
                <a:t>ったアドホックな</a:t>
              </a:r>
              <a:r>
                <a:rPr lang="zh-CN" altLang="en-US" sz="3200" b="1" dirty="0">
                  <a:latin typeface="MS PGothic" panose="020B0600070205080204" pitchFamily="34" charset="-128"/>
                  <a:ea typeface="MS PGothic" panose="020B0600070205080204" pitchFamily="34" charset="-128"/>
                </a:rPr>
                <a:t>大規模</a:t>
              </a:r>
              <a:r>
                <a:rPr lang="ja-JP" altLang="en-US" sz="3200" b="1">
                  <a:latin typeface="MS PGothic" panose="020B0600070205080204" pitchFamily="34" charset="-128"/>
                  <a:ea typeface="MS PGothic" panose="020B0600070205080204" pitchFamily="34" charset="-128"/>
                </a:rPr>
                <a:t>な</a:t>
              </a:r>
              <a:r>
                <a:rPr lang="zh-CN" altLang="en-US" sz="3200" b="1" dirty="0">
                  <a:latin typeface="MS PGothic" panose="020B0600070205080204" pitchFamily="34" charset="-128"/>
                  <a:ea typeface="MS PGothic" panose="020B0600070205080204" pitchFamily="34" charset="-128"/>
                </a:rPr>
                <a:t>文字列</a:t>
              </a:r>
              <a:r>
                <a:rPr lang="ja-JP" altLang="en-US" sz="3200" b="1">
                  <a:latin typeface="MS PGothic" panose="020B0600070205080204" pitchFamily="34" charset="-128"/>
                  <a:ea typeface="MS PGothic" panose="020B0600070205080204" pitchFamily="34" charset="-128"/>
                </a:rPr>
                <a:t>データ</a:t>
              </a:r>
              <a:r>
                <a:rPr lang="zh-CN" altLang="en-US" sz="3200" b="1" dirty="0">
                  <a:latin typeface="MS PGothic" panose="020B0600070205080204" pitchFamily="34" charset="-128"/>
                  <a:ea typeface="MS PGothic" panose="020B0600070205080204" pitchFamily="34" charset="-128"/>
                </a:rPr>
                <a:t>解析</a:t>
              </a:r>
              <a:r>
                <a:rPr lang="ja-JP" altLang="en-US" sz="3200" b="1">
                  <a:latin typeface="MS PGothic" panose="020B0600070205080204" pitchFamily="34" charset="-128"/>
                  <a:ea typeface="MS PGothic" panose="020B0600070205080204" pitchFamily="34" charset="-128"/>
                </a:rPr>
                <a:t>のための</a:t>
              </a:r>
              <a:r>
                <a:rPr lang="zh-CN" altLang="en-US" sz="3200" b="1" dirty="0">
                  <a:latin typeface="MS PGothic" panose="020B0600070205080204" pitchFamily="34" charset="-128"/>
                  <a:ea typeface="MS PGothic" panose="020B0600070205080204" pitchFamily="34" charset="-128"/>
                </a:rPr>
                <a:t>並列処理系</a:t>
              </a:r>
              <a:endParaRPr lang="en-US" altLang="zh-CN" sz="3200" b="1" dirty="0">
                <a:latin typeface="MS PGothic" panose="020B0600070205080204" pitchFamily="34" charset="-128"/>
                <a:ea typeface="MS PGothic" panose="020B0600070205080204" pitchFamily="34" charset="-128"/>
              </a:endParaRPr>
            </a:p>
            <a:p>
              <a:pPr>
                <a:buFont typeface="Wingdings" pitchFamily="2" charset="2"/>
                <a:buChar char="n"/>
              </a:pPr>
              <a:r>
                <a:rPr lang="zh-CN" altLang="en-US" sz="3200" b="1" dirty="0">
                  <a:latin typeface="MS PGothic" panose="020B0600070205080204" pitchFamily="34" charset="-128"/>
                  <a:ea typeface="MS PGothic" panose="020B0600070205080204" pitchFamily="34" charset="-128"/>
                </a:rPr>
                <a:t>単語</a:t>
              </a:r>
              <a:r>
                <a:rPr lang="ja-JP" altLang="en-US" sz="3200" b="1">
                  <a:latin typeface="MS PGothic" panose="020B0600070205080204" pitchFamily="34" charset="-128"/>
                  <a:ea typeface="MS PGothic" panose="020B0600070205080204" pitchFamily="34" charset="-128"/>
                </a:rPr>
                <a:t>の</a:t>
              </a:r>
              <a:r>
                <a:rPr lang="zh-CN" altLang="en-US" sz="3200" b="1" dirty="0">
                  <a:latin typeface="MS PGothic" panose="020B0600070205080204" pitchFamily="34" charset="-128"/>
                  <a:ea typeface="MS PGothic" panose="020B0600070205080204" pitchFamily="34" charset="-128"/>
                </a:rPr>
                <a:t>分散表現</a:t>
              </a:r>
              <a:r>
                <a:rPr lang="ja-JP" altLang="en-US" sz="3200" b="1">
                  <a:latin typeface="MS PGothic" panose="020B0600070205080204" pitchFamily="34" charset="-128"/>
                  <a:ea typeface="MS PGothic" panose="020B0600070205080204" pitchFamily="34" charset="-128"/>
                </a:rPr>
                <a:t>に</a:t>
              </a:r>
              <a:r>
                <a:rPr lang="zh-CN" altLang="en-US" sz="3200" b="1" dirty="0">
                  <a:latin typeface="MS PGothic" panose="020B0600070205080204" pitchFamily="34" charset="-128"/>
                  <a:ea typeface="MS PGothic" panose="020B0600070205080204" pitchFamily="34" charset="-128"/>
                </a:rPr>
                <a:t>基</a:t>
              </a:r>
              <a:r>
                <a:rPr lang="ja-JP" altLang="en-US" sz="3200" b="1">
                  <a:latin typeface="MS PGothic" panose="020B0600070205080204" pitchFamily="34" charset="-128"/>
                  <a:ea typeface="MS PGothic" panose="020B0600070205080204" pitchFamily="34" charset="-128"/>
                </a:rPr>
                <a:t>づく</a:t>
              </a:r>
              <a:r>
                <a:rPr lang="zh-CN" altLang="en-US" sz="3200" b="1" dirty="0">
                  <a:latin typeface="MS PGothic" panose="020B0600070205080204" pitchFamily="34" charset="-128"/>
                  <a:ea typeface="MS PGothic" panose="020B0600070205080204" pitchFamily="34" charset="-128"/>
                </a:rPr>
                <a:t>⾼性能</a:t>
              </a:r>
              <a:r>
                <a:rPr lang="ja-JP" altLang="en-US" sz="3200" b="1">
                  <a:latin typeface="MS PGothic" panose="020B0600070205080204" pitchFamily="34" charset="-128"/>
                  <a:ea typeface="MS PGothic" panose="020B0600070205080204" pitchFamily="34" charset="-128"/>
                </a:rPr>
                <a:t>ビジネス</a:t>
              </a:r>
              <a:r>
                <a:rPr lang="zh-CN" altLang="en-US" sz="3200" b="1" dirty="0">
                  <a:latin typeface="MS PGothic" panose="020B0600070205080204" pitchFamily="34" charset="-128"/>
                  <a:ea typeface="MS PGothic" panose="020B0600070205080204" pitchFamily="34" charset="-128"/>
                </a:rPr>
                <a:t>検索</a:t>
              </a:r>
              <a:r>
                <a:rPr lang="ja-JP" altLang="en-US" sz="3200" b="1">
                  <a:latin typeface="MS PGothic" panose="020B0600070205080204" pitchFamily="34" charset="-128"/>
                  <a:ea typeface="MS PGothic" panose="020B0600070205080204" pitchFamily="34" charset="-128"/>
                </a:rPr>
                <a:t>エンジン</a:t>
              </a:r>
              <a:endParaRPr lang="en-US" altLang="ja-JP" sz="3200" b="1" dirty="0">
                <a:latin typeface="MS PGothic" panose="020B0600070205080204" pitchFamily="34" charset="-128"/>
                <a:ea typeface="MS PGothic" panose="020B0600070205080204" pitchFamily="34" charset="-128"/>
              </a:endParaRPr>
            </a:p>
            <a:p>
              <a:pPr>
                <a:buFont typeface="Wingdings" pitchFamily="2" charset="2"/>
                <a:buChar char="n"/>
              </a:pPr>
              <a:endParaRPr kumimoji="1" lang="ja-JP" altLang="en-US" sz="3200" b="1" dirty="0">
                <a:latin typeface="メイリオ" pitchFamily="50" charset="-128"/>
                <a:ea typeface="メイリオ" pitchFamily="50" charset="-128"/>
              </a:endParaRPr>
            </a:p>
          </p:txBody>
        </p:sp>
      </p:grpSp>
      <p:pic>
        <p:nvPicPr>
          <p:cNvPr id="185" name="図 184"/>
          <p:cNvPicPr>
            <a:picLocks noChangeAspect="1"/>
          </p:cNvPicPr>
          <p:nvPr/>
        </p:nvPicPr>
        <p:blipFill>
          <a:blip r:embed="rId4"/>
          <a:stretch>
            <a:fillRect/>
          </a:stretch>
        </p:blipFill>
        <p:spPr>
          <a:xfrm>
            <a:off x="10115010" y="22670105"/>
            <a:ext cx="4779149" cy="3884590"/>
          </a:xfrm>
          <a:prstGeom prst="rect">
            <a:avLst/>
          </a:prstGeom>
        </p:spPr>
      </p:pic>
      <p:sp>
        <p:nvSpPr>
          <p:cNvPr id="336" name="テキスト ボックス 38"/>
          <p:cNvSpPr txBox="1">
            <a:spLocks noChangeArrowheads="1"/>
          </p:cNvSpPr>
          <p:nvPr/>
        </p:nvSpPr>
        <p:spPr bwMode="auto">
          <a:xfrm>
            <a:off x="15639020" y="22028521"/>
            <a:ext cx="13619803" cy="1077218"/>
          </a:xfrm>
          <a:prstGeom prst="rect">
            <a:avLst/>
          </a:prstGeom>
          <a:noFill/>
          <a:ln w="9525">
            <a:noFill/>
            <a:miter lim="800000"/>
            <a:headEnd/>
            <a:tailEnd/>
          </a:ln>
        </p:spPr>
        <p:txBody>
          <a:bodyPr wrap="square">
            <a:spAutoFit/>
          </a:bodyPr>
          <a:lstStyle/>
          <a:p>
            <a:pPr marL="360000" indent="-360000">
              <a:buFont typeface="Wingdings" pitchFamily="2" charset="2"/>
              <a:buChar char="n"/>
            </a:pPr>
            <a:endParaRPr lang="en-US" altLang="ja-JP" sz="3200" dirty="0">
              <a:latin typeface="メイリオ" pitchFamily="50" charset="-128"/>
              <a:ea typeface="メイリオ" pitchFamily="50" charset="-128"/>
              <a:cs typeface="メイリオ" pitchFamily="50" charset="-128"/>
            </a:endParaRPr>
          </a:p>
          <a:p>
            <a:pPr marL="360000" indent="-360000">
              <a:buFont typeface="Wingdings" pitchFamily="2" charset="2"/>
              <a:buChar char="Ø"/>
            </a:pPr>
            <a:endParaRPr lang="en-US" altLang="ja-JP" sz="3200" dirty="0">
              <a:latin typeface="メイリオ" pitchFamily="50" charset="-128"/>
              <a:ea typeface="メイリオ" pitchFamily="50" charset="-128"/>
              <a:cs typeface="メイリオ" pitchFamily="50" charset="-128"/>
            </a:endParaRPr>
          </a:p>
        </p:txBody>
      </p:sp>
      <p:pic>
        <p:nvPicPr>
          <p:cNvPr id="10" name="図 9"/>
          <p:cNvPicPr>
            <a:picLocks noChangeAspect="1"/>
          </p:cNvPicPr>
          <p:nvPr/>
        </p:nvPicPr>
        <p:blipFill>
          <a:blip r:embed="rId5"/>
          <a:stretch>
            <a:fillRect/>
          </a:stretch>
        </p:blipFill>
        <p:spPr>
          <a:xfrm>
            <a:off x="1632138" y="26262161"/>
            <a:ext cx="3917520" cy="2067029"/>
          </a:xfrm>
          <a:prstGeom prst="rect">
            <a:avLst/>
          </a:prstGeom>
        </p:spPr>
      </p:pic>
      <p:pic>
        <p:nvPicPr>
          <p:cNvPr id="15" name="図 14"/>
          <p:cNvPicPr>
            <a:picLocks noChangeAspect="1"/>
          </p:cNvPicPr>
          <p:nvPr/>
        </p:nvPicPr>
        <p:blipFill rotWithShape="1">
          <a:blip r:embed="rId6"/>
          <a:srcRect b="28910"/>
          <a:stretch/>
        </p:blipFill>
        <p:spPr>
          <a:xfrm>
            <a:off x="24536465" y="31510185"/>
            <a:ext cx="4773532" cy="2545124"/>
          </a:xfrm>
          <a:prstGeom prst="rect">
            <a:avLst/>
          </a:prstGeom>
        </p:spPr>
      </p:pic>
      <p:pic>
        <p:nvPicPr>
          <p:cNvPr id="11" name="図 10"/>
          <p:cNvPicPr>
            <a:picLocks noChangeAspect="1"/>
          </p:cNvPicPr>
          <p:nvPr/>
        </p:nvPicPr>
        <p:blipFill>
          <a:blip r:embed="rId7"/>
          <a:stretch>
            <a:fillRect/>
          </a:stretch>
        </p:blipFill>
        <p:spPr>
          <a:xfrm>
            <a:off x="5768218" y="26262161"/>
            <a:ext cx="3966326" cy="2067339"/>
          </a:xfrm>
          <a:prstGeom prst="rect">
            <a:avLst/>
          </a:prstGeom>
        </p:spPr>
      </p:pic>
      <p:sp>
        <p:nvSpPr>
          <p:cNvPr id="19" name="テキスト ボックス 18"/>
          <p:cNvSpPr txBox="1"/>
          <p:nvPr/>
        </p:nvSpPr>
        <p:spPr>
          <a:xfrm>
            <a:off x="-13914783" y="37212104"/>
            <a:ext cx="184731" cy="1261884"/>
          </a:xfrm>
          <a:prstGeom prst="rect">
            <a:avLst/>
          </a:prstGeom>
          <a:noFill/>
        </p:spPr>
        <p:txBody>
          <a:bodyPr wrap="none" rtlCol="0">
            <a:spAutoFit/>
          </a:bodyPr>
          <a:lstStyle/>
          <a:p>
            <a:endParaRPr kumimoji="1" lang="ja-JP" altLang="en-US" dirty="0"/>
          </a:p>
        </p:txBody>
      </p:sp>
      <p:sp>
        <p:nvSpPr>
          <p:cNvPr id="21" name="角丸四角形吹き出し 20"/>
          <p:cNvSpPr/>
          <p:nvPr/>
        </p:nvSpPr>
        <p:spPr>
          <a:xfrm>
            <a:off x="10333569" y="26514367"/>
            <a:ext cx="4531300" cy="1814823"/>
          </a:xfrm>
          <a:prstGeom prst="wedgeRoundRectCallout">
            <a:avLst>
              <a:gd name="adj1" fmla="val -13328"/>
              <a:gd name="adj2" fmla="val -71462"/>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sz="2800" dirty="0">
                <a:latin typeface="Meiryo" charset="-128"/>
                <a:ea typeface="Meiryo" charset="-128"/>
                <a:cs typeface="Meiryo" charset="-128"/>
              </a:rPr>
              <a:t>4400</a:t>
            </a:r>
            <a:r>
              <a:rPr lang="ja-JP" altLang="en-US" sz="2800" dirty="0">
                <a:latin typeface="Meiryo" charset="-128"/>
                <a:ea typeface="Meiryo" charset="-128"/>
                <a:cs typeface="Meiryo" charset="-128"/>
              </a:rPr>
              <a:t>億個の軽量スレッドを生成</a:t>
            </a:r>
            <a:r>
              <a:rPr lang="en-US" altLang="ja-JP" sz="2800" dirty="0">
                <a:latin typeface="Meiryo" charset="-128"/>
                <a:ea typeface="Meiryo" charset="-128"/>
                <a:cs typeface="Meiryo" charset="-128"/>
              </a:rPr>
              <a:t>, 3</a:t>
            </a:r>
            <a:r>
              <a:rPr lang="ja-JP" altLang="en-US" sz="2800" dirty="0">
                <a:latin typeface="Meiryo" charset="-128"/>
                <a:ea typeface="Meiryo" charset="-128"/>
                <a:cs typeface="Meiryo" charset="-128"/>
              </a:rPr>
              <a:t>万プロセッサで良好な台数効果</a:t>
            </a:r>
            <a:endParaRPr kumimoji="1" lang="ja-JP" altLang="en-US" sz="2800" dirty="0">
              <a:latin typeface="Meiryo" charset="-128"/>
              <a:ea typeface="Meiryo" charset="-128"/>
              <a:cs typeface="Meiryo" charset="-128"/>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37417" y="34291302"/>
            <a:ext cx="2472580" cy="3296773"/>
          </a:xfrm>
          <a:prstGeom prst="rect">
            <a:avLst/>
          </a:prstGeom>
        </p:spPr>
      </p:pic>
      <p:pic>
        <p:nvPicPr>
          <p:cNvPr id="5" name="Picture 4"/>
          <p:cNvPicPr>
            <a:picLocks noChangeAspect="1"/>
          </p:cNvPicPr>
          <p:nvPr/>
        </p:nvPicPr>
        <p:blipFill rotWithShape="1">
          <a:blip r:embed="rId9">
            <a:extLst>
              <a:ext uri="{28A0092B-C50C-407E-A947-70E740481C1C}">
                <a14:useLocalDpi xmlns:a14="http://schemas.microsoft.com/office/drawing/2010/main" val="0"/>
              </a:ext>
            </a:extLst>
          </a:blip>
          <a:srcRect l="24884" r="50146" b="49895"/>
          <a:stretch/>
        </p:blipFill>
        <p:spPr>
          <a:xfrm>
            <a:off x="13119666" y="15859646"/>
            <a:ext cx="1814568" cy="2734925"/>
          </a:xfrm>
          <a:prstGeom prst="rect">
            <a:avLst/>
          </a:prstGeom>
        </p:spPr>
      </p:pic>
      <p:pic>
        <p:nvPicPr>
          <p:cNvPr id="6" name="図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821439" y="31642797"/>
            <a:ext cx="3531340" cy="2648505"/>
          </a:xfrm>
          <a:prstGeom prst="rect">
            <a:avLst/>
          </a:prstGeom>
        </p:spPr>
      </p:pic>
      <p:grpSp>
        <p:nvGrpSpPr>
          <p:cNvPr id="55" name="Group 1"/>
          <p:cNvGrpSpPr/>
          <p:nvPr/>
        </p:nvGrpSpPr>
        <p:grpSpPr>
          <a:xfrm>
            <a:off x="15265041" y="12641143"/>
            <a:ext cx="14130676" cy="18742612"/>
            <a:chOff x="910053" y="24219671"/>
            <a:chExt cx="14094698" cy="15174144"/>
          </a:xfrm>
        </p:grpSpPr>
        <p:sp>
          <p:nvSpPr>
            <p:cNvPr id="56" name="正方形/長方形 55"/>
            <p:cNvSpPr/>
            <p:nvPr/>
          </p:nvSpPr>
          <p:spPr bwMode="auto">
            <a:xfrm>
              <a:off x="910053" y="24219671"/>
              <a:ext cx="14094698" cy="15174144"/>
            </a:xfrm>
            <a:prstGeom prst="rect">
              <a:avLst/>
            </a:prstGeom>
            <a:solidFill>
              <a:srgbClr val="FFFFFF">
                <a:alpha val="70000"/>
              </a:srgbClr>
            </a:solidFill>
            <a:ln w="76200">
              <a:solidFill>
                <a:schemeClr val="bg1">
                  <a:lumMod val="50000"/>
                </a:schemeClr>
              </a:solidFill>
              <a:miter lim="800000"/>
              <a:headEnd/>
              <a:tailEnd/>
            </a:ln>
            <a:effectLst/>
          </p:spPr>
          <p:txBody>
            <a:bodyPr wrap="none" lIns="90000" tIns="46800" rIns="90000" bIns="46800" anchor="ctr"/>
            <a:lstStyle/>
            <a:p>
              <a:pPr>
                <a:buFont typeface="Arial" pitchFamily="34" charset="0"/>
                <a:buChar char="•"/>
                <a:defRPr/>
              </a:pPr>
              <a:endParaRPr lang="en-US" altLang="ja-JP" sz="3600" b="1" dirty="0">
                <a:solidFill>
                  <a:schemeClr val="bg2">
                    <a:lumMod val="25000"/>
                  </a:schemeClr>
                </a:solidFill>
                <a:effectLst>
                  <a:outerShdw blurRad="38100" dist="38100" dir="2700000" algn="tl">
                    <a:srgbClr val="000000">
                      <a:alpha val="43137"/>
                    </a:srgbClr>
                  </a:outerShdw>
                </a:effectLst>
              </a:endParaRPr>
            </a:p>
          </p:txBody>
        </p:sp>
        <p:sp>
          <p:nvSpPr>
            <p:cNvPr id="57" name="テキスト ボックス 38"/>
            <p:cNvSpPr txBox="1">
              <a:spLocks noChangeArrowheads="1"/>
            </p:cNvSpPr>
            <p:nvPr/>
          </p:nvSpPr>
          <p:spPr bwMode="auto">
            <a:xfrm>
              <a:off x="1202808" y="25333050"/>
              <a:ext cx="13613134" cy="5892578"/>
            </a:xfrm>
            <a:prstGeom prst="rect">
              <a:avLst/>
            </a:prstGeom>
            <a:noFill/>
            <a:ln w="9525">
              <a:noFill/>
              <a:miter lim="800000"/>
              <a:headEnd/>
              <a:tailEnd/>
            </a:ln>
          </p:spPr>
          <p:txBody>
            <a:bodyPr wrap="square">
              <a:spAutoFit/>
            </a:bodyPr>
            <a:lstStyle/>
            <a:p>
              <a:pPr marL="360000" indent="-360000">
                <a:buFont typeface="Wingdings" pitchFamily="2" charset="2"/>
                <a:buChar char="n"/>
              </a:pPr>
              <a:r>
                <a:rPr lang="ja-JP" altLang="en-US" sz="3600" b="1" dirty="0">
                  <a:latin typeface="メイリオ" pitchFamily="50" charset="-128"/>
                  <a:ea typeface="メイリオ" pitchFamily="50" charset="-128"/>
                  <a:cs typeface="メイリオ" pitchFamily="50" charset="-128"/>
                </a:rPr>
                <a:t>分散処理によるモデル計算の高速化</a:t>
              </a:r>
              <a:endParaRPr lang="en-US" altLang="ja-JP" sz="3600" b="1" dirty="0">
                <a:latin typeface="メイリオ" pitchFamily="50" charset="-128"/>
                <a:ea typeface="メイリオ" pitchFamily="50" charset="-128"/>
                <a:cs typeface="メイリオ" pitchFamily="50" charset="-128"/>
              </a:endParaRPr>
            </a:p>
            <a:p>
              <a:pPr marL="360000" indent="-360000">
                <a:buFont typeface="Wingdings" pitchFamily="2" charset="2"/>
                <a:buChar char="Ø"/>
              </a:pPr>
              <a:r>
                <a:rPr lang="ja-JP" altLang="en-US" sz="3200" dirty="0">
                  <a:latin typeface="メイリオ" pitchFamily="50" charset="-128"/>
                  <a:ea typeface="メイリオ" pitchFamily="50" charset="-128"/>
                  <a:cs typeface="メイリオ" pitchFamily="50" charset="-128"/>
                </a:rPr>
                <a:t>クラス分類アルゴリズム（</a:t>
              </a:r>
              <a:r>
                <a:rPr lang="en-US" altLang="ja-JP" sz="3200" dirty="0">
                  <a:latin typeface="メイリオ" pitchFamily="50" charset="-128"/>
                  <a:ea typeface="メイリオ" pitchFamily="50" charset="-128"/>
                  <a:cs typeface="メイリオ" pitchFamily="50" charset="-128"/>
                </a:rPr>
                <a:t>SGD</a:t>
              </a:r>
              <a:r>
                <a:rPr lang="ja-JP" altLang="en-US" sz="3200" dirty="0">
                  <a:latin typeface="メイリオ" pitchFamily="50" charset="-128"/>
                  <a:ea typeface="メイリオ" pitchFamily="50" charset="-128"/>
                  <a:cs typeface="メイリオ" pitchFamily="50" charset="-128"/>
                </a:rPr>
                <a:t>）を改良し，分散処理を可能にする試み</a:t>
              </a:r>
            </a:p>
            <a:p>
              <a:pPr marL="360000" indent="-360000">
                <a:lnSpc>
                  <a:spcPct val="150000"/>
                </a:lnSpc>
                <a:buFont typeface="Wingdings" pitchFamily="2" charset="2"/>
                <a:buChar char="n"/>
              </a:pPr>
              <a:r>
                <a:rPr lang="ja-JP" altLang="en-US" sz="3600" b="1" dirty="0">
                  <a:latin typeface="メイリオ" pitchFamily="50" charset="-128"/>
                  <a:ea typeface="メイリオ" pitchFamily="50" charset="-128"/>
                  <a:cs typeface="メイリオ" pitchFamily="50" charset="-128"/>
                </a:rPr>
                <a:t>アーキテクチャレベルでのモデル計算の最適化</a:t>
              </a:r>
              <a:endParaRPr lang="en-US" altLang="ja-JP" sz="3600" b="1" dirty="0">
                <a:latin typeface="メイリオ" pitchFamily="50" charset="-128"/>
                <a:ea typeface="メイリオ" pitchFamily="50" charset="-128"/>
                <a:cs typeface="メイリオ" pitchFamily="50" charset="-128"/>
              </a:endParaRPr>
            </a:p>
            <a:p>
              <a:pPr marL="457200" indent="-457200">
                <a:buFont typeface="Wingdings" panose="05000000000000000000" pitchFamily="2" charset="2"/>
                <a:buChar char="Ø"/>
              </a:pPr>
              <a:r>
                <a:rPr lang="en-US" altLang="ja-JP" sz="3200" dirty="0">
                  <a:latin typeface="メイリオ" pitchFamily="50" charset="-128"/>
                  <a:ea typeface="メイリオ" pitchFamily="50" charset="-128"/>
                  <a:cs typeface="メイリオ" pitchFamily="50" charset="-128"/>
                </a:rPr>
                <a:t>Python</a:t>
              </a:r>
              <a:r>
                <a:rPr lang="ja-JP" altLang="en-US" sz="3200" dirty="0">
                  <a:latin typeface="メイリオ" pitchFamily="50" charset="-128"/>
                  <a:ea typeface="メイリオ" pitchFamily="50" charset="-128"/>
                  <a:cs typeface="メイリオ" pitchFamily="50" charset="-128"/>
                </a:rPr>
                <a:t>などのスクリプト言語で簡潔に記述されたモデルを高速化するために，モデルを構成するパーツをアーキテクチャレベルで最適化</a:t>
              </a:r>
              <a:endParaRPr lang="en-US" altLang="ja-JP" sz="3200" dirty="0">
                <a:latin typeface="メイリオ" pitchFamily="50" charset="-128"/>
                <a:ea typeface="メイリオ" pitchFamily="50" charset="-128"/>
                <a:cs typeface="メイリオ" pitchFamily="50" charset="-128"/>
              </a:endParaRPr>
            </a:p>
            <a:p>
              <a:pPr marL="457200" indent="-457200">
                <a:buFont typeface="Wingdings" panose="05000000000000000000" pitchFamily="2" charset="2"/>
                <a:buChar char="Ø"/>
              </a:pPr>
              <a:r>
                <a:rPr lang="ja-JP" altLang="en-US" sz="3200" dirty="0">
                  <a:latin typeface="メイリオ" pitchFamily="50" charset="-128"/>
                  <a:ea typeface="メイリオ" pitchFamily="50" charset="-128"/>
                  <a:cs typeface="メイリオ" pitchFamily="50" charset="-128"/>
                </a:rPr>
                <a:t>高度に最適化されたライブラリを利用することにより，</a:t>
              </a:r>
              <a:br>
                <a:rPr lang="en-US" altLang="ja-JP" sz="3200" dirty="0">
                  <a:latin typeface="メイリオ" pitchFamily="50" charset="-128"/>
                  <a:ea typeface="メイリオ" pitchFamily="50" charset="-128"/>
                  <a:cs typeface="メイリオ" pitchFamily="50" charset="-128"/>
                </a:rPr>
              </a:br>
              <a:r>
                <a:rPr lang="ja-JP" altLang="en-US" sz="3200" dirty="0">
                  <a:latin typeface="メイリオ" pitchFamily="50" charset="-128"/>
                  <a:ea typeface="メイリオ" pitchFamily="50" charset="-128"/>
                  <a:cs typeface="メイリオ" pitchFamily="50" charset="-128"/>
                </a:rPr>
                <a:t>限られた計算資源の有効活用</a:t>
              </a:r>
              <a:r>
                <a:rPr lang="ja-JP" altLang="en-US" sz="3200">
                  <a:latin typeface="メイリオ" pitchFamily="50" charset="-128"/>
                  <a:ea typeface="メイリオ" pitchFamily="50" charset="-128"/>
                  <a:cs typeface="メイリオ" pitchFamily="50" charset="-128"/>
                </a:rPr>
                <a:t>が可能</a:t>
              </a:r>
              <a:endParaRPr lang="en-US" altLang="ja-JP" sz="3200" dirty="0">
                <a:latin typeface="メイリオ" pitchFamily="50" charset="-128"/>
                <a:ea typeface="メイリオ" pitchFamily="50" charset="-128"/>
                <a:cs typeface="メイリオ" pitchFamily="50" charset="-128"/>
              </a:endParaRPr>
            </a:p>
            <a:p>
              <a:pPr marL="360000" indent="-360000">
                <a:lnSpc>
                  <a:spcPct val="150000"/>
                </a:lnSpc>
                <a:buFont typeface="Wingdings" pitchFamily="2" charset="2"/>
                <a:buChar char="n"/>
              </a:pPr>
              <a:r>
                <a:rPr lang="ja-JP" altLang="en-US" sz="3600" b="1">
                  <a:latin typeface="メイリオ" pitchFamily="50" charset="-128"/>
                  <a:ea typeface="メイリオ" pitchFamily="50" charset="-128"/>
                </a:rPr>
                <a:t>深層学習フレームワーク</a:t>
              </a:r>
              <a:r>
                <a:rPr lang="en-US" altLang="ja-JP" sz="3600" b="1" dirty="0" err="1">
                  <a:latin typeface="メイリオ" pitchFamily="50" charset="-128"/>
                  <a:ea typeface="メイリオ" pitchFamily="50" charset="-128"/>
                </a:rPr>
                <a:t>Chainer</a:t>
              </a:r>
              <a:r>
                <a:rPr lang="ja-JP" altLang="en-US" sz="3600" b="1">
                  <a:latin typeface="メイリオ" pitchFamily="50" charset="-128"/>
                  <a:ea typeface="メイリオ" pitchFamily="50" charset="-128"/>
                </a:rPr>
                <a:t>の最適化</a:t>
              </a:r>
              <a:endParaRPr lang="en-US" altLang="ja-JP" sz="3600" b="1" dirty="0">
                <a:latin typeface="メイリオ" pitchFamily="50" charset="-128"/>
                <a:ea typeface="メイリオ" pitchFamily="50" charset="-128"/>
              </a:endParaRPr>
            </a:p>
            <a:p>
              <a:pPr marL="457200" lvl="0" indent="-457200">
                <a:buFont typeface="Wingdings" panose="05000000000000000000" pitchFamily="2" charset="2"/>
                <a:buChar char="Ø"/>
              </a:pPr>
              <a:r>
                <a:rPr lang="zh-CN" altLang="en-US" sz="3200" dirty="0">
                  <a:solidFill>
                    <a:prstClr val="black"/>
                  </a:solidFill>
                  <a:latin typeface="メイリオ" pitchFamily="50" charset="-128"/>
                  <a:ea typeface="メイリオ" pitchFamily="50" charset="-128"/>
                  <a:cs typeface="メイリオ" pitchFamily="50" charset="-128"/>
                </a:rPr>
                <a:t>弊研究室</a:t>
              </a:r>
              <a:r>
                <a:rPr lang="ja-JP" altLang="en-US" sz="3200">
                  <a:solidFill>
                    <a:prstClr val="black"/>
                  </a:solidFill>
                  <a:latin typeface="メイリオ" pitchFamily="50" charset="-128"/>
                  <a:ea typeface="メイリオ" pitchFamily="50" charset="-128"/>
                  <a:cs typeface="メイリオ" pitchFamily="50" charset="-128"/>
                </a:rPr>
                <a:t>では、</a:t>
              </a:r>
              <a:r>
                <a:rPr lang="zh-CN" altLang="en-US" sz="3200" dirty="0">
                  <a:solidFill>
                    <a:prstClr val="black"/>
                  </a:solidFill>
                  <a:latin typeface="メイリオ" pitchFamily="50" charset="-128"/>
                  <a:ea typeface="メイリオ" pitchFamily="50" charset="-128"/>
                  <a:cs typeface="メイリオ" pitchFamily="50" charset="-128"/>
                </a:rPr>
                <a:t>深層学習</a:t>
              </a:r>
              <a:r>
                <a:rPr lang="ja-JP" altLang="en-US" sz="3200">
                  <a:solidFill>
                    <a:prstClr val="black"/>
                  </a:solidFill>
                  <a:latin typeface="メイリオ" pitchFamily="50" charset="-128"/>
                  <a:ea typeface="メイリオ" pitchFamily="50" charset="-128"/>
                  <a:cs typeface="メイリオ" pitchFamily="50" charset="-128"/>
                </a:rPr>
                <a:t>フレームワーク</a:t>
              </a:r>
              <a:r>
                <a:rPr lang="en-US" altLang="ja-JP" sz="3200" dirty="0" err="1">
                  <a:solidFill>
                    <a:prstClr val="black"/>
                  </a:solidFill>
                  <a:latin typeface="メイリオ" pitchFamily="50" charset="-128"/>
                  <a:ea typeface="メイリオ" pitchFamily="50" charset="-128"/>
                  <a:cs typeface="メイリオ" pitchFamily="50" charset="-128"/>
                </a:rPr>
                <a:t>Chainer</a:t>
              </a:r>
              <a:r>
                <a:rPr lang="ja-JP" altLang="en-US" sz="3200">
                  <a:solidFill>
                    <a:prstClr val="black"/>
                  </a:solidFill>
                  <a:latin typeface="メイリオ" pitchFamily="50" charset="-128"/>
                  <a:ea typeface="メイリオ" pitchFamily="50" charset="-128"/>
                  <a:cs typeface="メイリオ" pitchFamily="50" charset="-128"/>
                </a:rPr>
                <a:t>で</a:t>
              </a:r>
              <a:r>
                <a:rPr lang="zh-CN" altLang="en-US" sz="3200" dirty="0">
                  <a:solidFill>
                    <a:prstClr val="black"/>
                  </a:solidFill>
                  <a:latin typeface="メイリオ" pitchFamily="50" charset="-128"/>
                  <a:ea typeface="メイリオ" pitchFamily="50" charset="-128"/>
                  <a:cs typeface="メイリオ" pitchFamily="50" charset="-128"/>
                </a:rPr>
                <a:t>重点的</a:t>
              </a:r>
              <a:r>
                <a:rPr lang="ja-JP" altLang="en-US" sz="3200">
                  <a:solidFill>
                    <a:prstClr val="black"/>
                  </a:solidFill>
                  <a:latin typeface="メイリオ" pitchFamily="50" charset="-128"/>
                  <a:ea typeface="メイリオ" pitchFamily="50" charset="-128"/>
                  <a:cs typeface="メイリオ" pitchFamily="50" charset="-128"/>
                </a:rPr>
                <a:t>に</a:t>
              </a:r>
              <a:r>
                <a:rPr lang="zh-CN" altLang="en-US" sz="3200" dirty="0">
                  <a:solidFill>
                    <a:prstClr val="black"/>
                  </a:solidFill>
                  <a:latin typeface="メイリオ" pitchFamily="50" charset="-128"/>
                  <a:ea typeface="メイリオ" pitchFamily="50" charset="-128"/>
                  <a:cs typeface="メイリオ" pitchFamily="50" charset="-128"/>
                </a:rPr>
                <a:t>使</a:t>
              </a:r>
              <a:r>
                <a:rPr lang="ja-JP" altLang="en-US" sz="3200">
                  <a:solidFill>
                    <a:prstClr val="black"/>
                  </a:solidFill>
                  <a:latin typeface="メイリオ" pitchFamily="50" charset="-128"/>
                  <a:ea typeface="メイリオ" pitchFamily="50" charset="-128"/>
                  <a:cs typeface="メイリオ" pitchFamily="50" charset="-128"/>
                </a:rPr>
                <a:t>われているアルゴリズムの</a:t>
              </a:r>
              <a:r>
                <a:rPr lang="zh-CN" altLang="en-US" sz="3200" dirty="0">
                  <a:solidFill>
                    <a:prstClr val="black"/>
                  </a:solidFill>
                  <a:latin typeface="メイリオ" pitchFamily="50" charset="-128"/>
                  <a:ea typeface="メイリオ" pitchFamily="50" charset="-128"/>
                  <a:cs typeface="メイリオ" pitchFamily="50" charset="-128"/>
                </a:rPr>
                <a:t>一部</a:t>
              </a:r>
              <a:r>
                <a:rPr lang="ja-JP" altLang="en-US" sz="3200">
                  <a:solidFill>
                    <a:prstClr val="black"/>
                  </a:solidFill>
                  <a:latin typeface="メイリオ" pitchFamily="50" charset="-128"/>
                  <a:ea typeface="メイリオ" pitchFamily="50" charset="-128"/>
                  <a:cs typeface="メイリオ" pitchFamily="50" charset="-128"/>
                </a:rPr>
                <a:t>を</a:t>
              </a:r>
              <a:r>
                <a:rPr lang="zh-CN" altLang="en-US" sz="3200" dirty="0">
                  <a:solidFill>
                    <a:prstClr val="black"/>
                  </a:solidFill>
                  <a:latin typeface="メイリオ" pitchFamily="50" charset="-128"/>
                  <a:ea typeface="メイリオ" pitchFamily="50" charset="-128"/>
                  <a:cs typeface="メイリオ" pitchFamily="50" charset="-128"/>
                </a:rPr>
                <a:t>再実装</a:t>
              </a:r>
              <a:r>
                <a:rPr lang="ja-JP" altLang="en-US" sz="3200">
                  <a:solidFill>
                    <a:prstClr val="black"/>
                  </a:solidFill>
                  <a:latin typeface="メイリオ" pitchFamily="50" charset="-128"/>
                  <a:ea typeface="メイリオ" pitchFamily="50" charset="-128"/>
                  <a:cs typeface="メイリオ" pitchFamily="50" charset="-128"/>
                </a:rPr>
                <a:t>し、マルチコア</a:t>
              </a:r>
              <a:r>
                <a:rPr lang="en-US" altLang="ja-JP" sz="3200" dirty="0">
                  <a:solidFill>
                    <a:prstClr val="black"/>
                  </a:solidFill>
                  <a:latin typeface="メイリオ" pitchFamily="50" charset="-128"/>
                  <a:ea typeface="メイリオ" pitchFamily="50" charset="-128"/>
                  <a:cs typeface="メイリオ" pitchFamily="50" charset="-128"/>
                </a:rPr>
                <a:t>CPU</a:t>
              </a:r>
              <a:r>
                <a:rPr lang="zh-CN" altLang="en-US" sz="3200" dirty="0">
                  <a:solidFill>
                    <a:prstClr val="black"/>
                  </a:solidFill>
                  <a:latin typeface="メイリオ" pitchFamily="50" charset="-128"/>
                  <a:ea typeface="メイリオ" pitchFamily="50" charset="-128"/>
                  <a:cs typeface="メイリオ" pitchFamily="50" charset="-128"/>
                </a:rPr>
                <a:t>向</a:t>
              </a:r>
              <a:r>
                <a:rPr lang="ja-JP" altLang="en-US" sz="3200">
                  <a:solidFill>
                    <a:prstClr val="black"/>
                  </a:solidFill>
                  <a:latin typeface="メイリオ" pitchFamily="50" charset="-128"/>
                  <a:ea typeface="メイリオ" pitchFamily="50" charset="-128"/>
                  <a:cs typeface="メイリオ" pitchFamily="50" charset="-128"/>
                </a:rPr>
                <a:t>けに</a:t>
              </a:r>
              <a:r>
                <a:rPr lang="zh-CN" altLang="en-US" sz="3200" dirty="0">
                  <a:solidFill>
                    <a:prstClr val="black"/>
                  </a:solidFill>
                  <a:latin typeface="メイリオ" pitchFamily="50" charset="-128"/>
                  <a:ea typeface="メイリオ" pitchFamily="50" charset="-128"/>
                  <a:cs typeface="メイリオ" pitchFamily="50" charset="-128"/>
                </a:rPr>
                <a:t>最適化</a:t>
              </a:r>
              <a:r>
                <a:rPr lang="ja-JP" altLang="en-US" sz="3200">
                  <a:solidFill>
                    <a:prstClr val="black"/>
                  </a:solidFill>
                  <a:latin typeface="メイリオ" pitchFamily="50" charset="-128"/>
                  <a:ea typeface="メイリオ" pitchFamily="50" charset="-128"/>
                  <a:cs typeface="メイリオ" pitchFamily="50" charset="-128"/>
                </a:rPr>
                <a:t>する</a:t>
              </a:r>
              <a:r>
                <a:rPr lang="zh-CN" altLang="en-US" sz="3200" dirty="0">
                  <a:solidFill>
                    <a:prstClr val="black"/>
                  </a:solidFill>
                  <a:latin typeface="メイリオ" pitchFamily="50" charset="-128"/>
                  <a:ea typeface="メイリオ" pitchFamily="50" charset="-128"/>
                  <a:cs typeface="メイリオ" pitchFamily="50" charset="-128"/>
                </a:rPr>
                <a:t>研究</a:t>
              </a:r>
              <a:r>
                <a:rPr lang="ja-JP" altLang="en-US" sz="3200">
                  <a:solidFill>
                    <a:prstClr val="black"/>
                  </a:solidFill>
                  <a:latin typeface="メイリオ" pitchFamily="50" charset="-128"/>
                  <a:ea typeface="メイリオ" pitchFamily="50" charset="-128"/>
                  <a:cs typeface="メイリオ" pitchFamily="50" charset="-128"/>
                </a:rPr>
                <a:t>を</a:t>
              </a:r>
              <a:r>
                <a:rPr lang="zh-CN" altLang="en-US" sz="3200" dirty="0">
                  <a:solidFill>
                    <a:prstClr val="black"/>
                  </a:solidFill>
                  <a:latin typeface="メイリオ" pitchFamily="50" charset="-128"/>
                  <a:ea typeface="メイリオ" pitchFamily="50" charset="-128"/>
                  <a:cs typeface="メイリオ" pitchFamily="50" charset="-128"/>
                </a:rPr>
                <a:t>行</a:t>
              </a:r>
              <a:r>
                <a:rPr lang="ja-JP" altLang="en-US" sz="3200">
                  <a:solidFill>
                    <a:prstClr val="black"/>
                  </a:solidFill>
                  <a:latin typeface="メイリオ" pitchFamily="50" charset="-128"/>
                  <a:ea typeface="メイリオ" pitchFamily="50" charset="-128"/>
                  <a:cs typeface="メイリオ" pitchFamily="50" charset="-128"/>
                </a:rPr>
                <a:t>っています</a:t>
              </a:r>
            </a:p>
            <a:p>
              <a:pPr marL="457200" lvl="0" indent="-457200">
                <a:buFont typeface="Wingdings" panose="05000000000000000000" pitchFamily="2" charset="2"/>
                <a:buChar char="Ø"/>
              </a:pPr>
              <a:r>
                <a:rPr lang="en-US" altLang="ja-JP" sz="3200" dirty="0" err="1">
                  <a:latin typeface="メイリオ" panose="020B0604030504040204" pitchFamily="50" charset="-128"/>
                  <a:ea typeface="メイリオ" panose="020B0604030504040204" pitchFamily="50" charset="-128"/>
                </a:rPr>
                <a:t>Chainer</a:t>
              </a:r>
              <a:r>
                <a:rPr lang="ja-JP" altLang="en-US" sz="3200">
                  <a:latin typeface="メイリオ" panose="020B0604030504040204" pitchFamily="50" charset="-128"/>
                  <a:ea typeface="メイリオ" panose="020B0604030504040204" pitchFamily="50" charset="-128"/>
                </a:rPr>
                <a:t>上で実行される一部の学習タスクについて、</a:t>
              </a:r>
              <a:r>
                <a:rPr lang="en-US" altLang="ja-JP" sz="3200" dirty="0">
                  <a:latin typeface="メイリオ" panose="020B0604030504040204" pitchFamily="50" charset="-128"/>
                  <a:ea typeface="メイリオ" panose="020B0604030504040204" pitchFamily="50" charset="-128"/>
                </a:rPr>
                <a:t>10</a:t>
              </a:r>
              <a:r>
                <a:rPr lang="ja-JP" altLang="en-US" sz="3200">
                  <a:latin typeface="メイリオ" panose="020B0604030504040204" pitchFamily="50" charset="-128"/>
                  <a:ea typeface="メイリオ" panose="020B0604030504040204" pitchFamily="50" charset="-128"/>
                </a:rPr>
                <a:t>倍以上の高速化が確認されました</a:t>
              </a:r>
              <a:endParaRPr lang="en-US" altLang="zh-CN" sz="3600" b="1" dirty="0">
                <a:latin typeface="メイリオ" pitchFamily="50" charset="-128"/>
                <a:ea typeface="メイリオ" pitchFamily="50" charset="-128"/>
              </a:endParaRPr>
            </a:p>
          </p:txBody>
        </p:sp>
        <p:grpSp>
          <p:nvGrpSpPr>
            <p:cNvPr id="58" name="グループ化 57"/>
            <p:cNvGrpSpPr/>
            <p:nvPr/>
          </p:nvGrpSpPr>
          <p:grpSpPr>
            <a:xfrm>
              <a:off x="1270093" y="24507703"/>
              <a:ext cx="12873861" cy="699455"/>
              <a:chOff x="15951538" y="12979325"/>
              <a:chExt cx="12873861" cy="699455"/>
            </a:xfrm>
          </p:grpSpPr>
          <p:sp>
            <p:nvSpPr>
              <p:cNvPr id="59" name="Rectangle 609"/>
              <p:cNvSpPr>
                <a:spLocks noChangeArrowheads="1"/>
              </p:cNvSpPr>
              <p:nvPr/>
            </p:nvSpPr>
            <p:spPr bwMode="auto">
              <a:xfrm>
                <a:off x="16023738" y="13195299"/>
                <a:ext cx="8509890" cy="483481"/>
              </a:xfrm>
              <a:prstGeom prst="rect">
                <a:avLst/>
              </a:prstGeom>
              <a:solidFill>
                <a:srgbClr val="FFDEFF"/>
              </a:solidFill>
              <a:ln w="9525">
                <a:noFill/>
                <a:miter lim="800000"/>
                <a:headEnd/>
                <a:tailEnd/>
              </a:ln>
            </p:spPr>
            <p:txBody>
              <a:bodyPr wrap="none" lIns="90000" tIns="46800" rIns="90000" bIns="46800" anchor="ctr"/>
              <a:lstStyle/>
              <a:p>
                <a:endParaRPr lang="ja-JP" altLang="en-US" dirty="0">
                  <a:latin typeface="メイリオ" pitchFamily="50" charset="-128"/>
                  <a:ea typeface="メイリオ" pitchFamily="50" charset="-128"/>
                </a:endParaRPr>
              </a:p>
            </p:txBody>
          </p:sp>
          <p:sp>
            <p:nvSpPr>
              <p:cNvPr id="60" name="テキスト ボックス 59"/>
              <p:cNvSpPr txBox="1"/>
              <p:nvPr/>
            </p:nvSpPr>
            <p:spPr>
              <a:xfrm>
                <a:off x="15951538" y="12979325"/>
                <a:ext cx="12873861" cy="626870"/>
              </a:xfrm>
              <a:prstGeom prst="rect">
                <a:avLst/>
              </a:prstGeom>
              <a:noFill/>
            </p:spPr>
            <p:txBody>
              <a:bodyPr wrap="square">
                <a:spAutoFit/>
              </a:bodyPr>
              <a:lstStyle/>
              <a:p>
                <a:pPr>
                  <a:defRPr/>
                </a:pPr>
                <a:r>
                  <a:rPr lang="ja-JP" altLang="en-US" sz="4400" b="1">
                    <a:solidFill>
                      <a:srgbClr val="C00000"/>
                    </a:solidFill>
                    <a:effectLst>
                      <a:outerShdw blurRad="38100" dist="38100" dir="2700000" algn="tl">
                        <a:srgbClr val="000000">
                          <a:alpha val="43137"/>
                        </a:srgbClr>
                      </a:outerShdw>
                    </a:effectLst>
                    <a:latin typeface="メイリオ" pitchFamily="50" charset="-128"/>
                    <a:ea typeface="メイリオ" pitchFamily="50" charset="-128"/>
                  </a:rPr>
                  <a:t>ディープラーニング</a:t>
                </a:r>
                <a:r>
                  <a:rPr lang="zh-CN" altLang="en-US" sz="4400" b="1" dirty="0">
                    <a:solidFill>
                      <a:srgbClr val="C00000"/>
                    </a:solidFill>
                    <a:effectLst>
                      <a:outerShdw blurRad="38100" dist="38100" dir="2700000" algn="tl">
                        <a:srgbClr val="000000">
                          <a:alpha val="43137"/>
                        </a:srgbClr>
                      </a:outerShdw>
                    </a:effectLst>
                    <a:latin typeface="メイリオ" pitchFamily="50" charset="-128"/>
                    <a:ea typeface="メイリオ" pitchFamily="50" charset="-128"/>
                  </a:rPr>
                  <a:t>、</a:t>
                </a:r>
                <a:r>
                  <a:rPr lang="ja-JP" altLang="en-US" sz="4400" b="1">
                    <a:solidFill>
                      <a:srgbClr val="C00000"/>
                    </a:solidFill>
                    <a:effectLst>
                      <a:outerShdw blurRad="38100" dist="38100" dir="2700000" algn="tl">
                        <a:srgbClr val="000000">
                          <a:alpha val="43137"/>
                        </a:srgbClr>
                      </a:outerShdw>
                    </a:effectLst>
                    <a:latin typeface="メイリオ" pitchFamily="50" charset="-128"/>
                    <a:ea typeface="メイリオ" pitchFamily="50" charset="-128"/>
                  </a:rPr>
                  <a:t>ビッグデータ</a:t>
                </a:r>
                <a:endParaRPr lang="en-US" altLang="ja-JP" sz="4400" b="1" dirty="0">
                  <a:solidFill>
                    <a:srgbClr val="C00000"/>
                  </a:solidFill>
                  <a:effectLst>
                    <a:outerShdw blurRad="38100" dist="38100" dir="2700000" algn="tl">
                      <a:srgbClr val="000000">
                        <a:alpha val="43137"/>
                      </a:srgbClr>
                    </a:outerShdw>
                  </a:effectLst>
                  <a:latin typeface="メイリオ" pitchFamily="50" charset="-128"/>
                  <a:ea typeface="メイリオ" pitchFamily="50" charset="-128"/>
                </a:endParaRPr>
              </a:p>
            </p:txBody>
          </p:sp>
        </p:grpSp>
      </p:grpSp>
      <p:pic>
        <p:nvPicPr>
          <p:cNvPr id="7" name="图片 6">
            <a:extLst>
              <a:ext uri="{FF2B5EF4-FFF2-40B4-BE49-F238E27FC236}">
                <a16:creationId xmlns:a16="http://schemas.microsoft.com/office/drawing/2014/main" id="{211C52C8-4E5D-B64B-A727-06E8A4E6CA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69026" y="31383754"/>
            <a:ext cx="8169049" cy="3812223"/>
          </a:xfrm>
          <a:prstGeom prst="rect">
            <a:avLst/>
          </a:prstGeom>
        </p:spPr>
      </p:pic>
      <p:pic>
        <p:nvPicPr>
          <p:cNvPr id="9" name="图片 8">
            <a:extLst>
              <a:ext uri="{FF2B5EF4-FFF2-40B4-BE49-F238E27FC236}">
                <a16:creationId xmlns:a16="http://schemas.microsoft.com/office/drawing/2014/main" id="{B0410221-1D41-1047-899C-37D2EA85B7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7384" y="31292975"/>
            <a:ext cx="5197880" cy="3903002"/>
          </a:xfrm>
          <a:prstGeom prst="rect">
            <a:avLst/>
          </a:prstGeom>
        </p:spPr>
      </p:pic>
      <p:pic>
        <p:nvPicPr>
          <p:cNvPr id="61" name="図 11">
            <a:extLst>
              <a:ext uri="{FF2B5EF4-FFF2-40B4-BE49-F238E27FC236}">
                <a16:creationId xmlns:a16="http://schemas.microsoft.com/office/drawing/2014/main" id="{1002546F-CCD8-FA48-8A5F-CBBF2F16F940}"/>
              </a:ext>
            </a:extLst>
          </p:cNvPr>
          <p:cNvPicPr>
            <a:picLocks noChangeAspect="1"/>
          </p:cNvPicPr>
          <p:nvPr/>
        </p:nvPicPr>
        <p:blipFill>
          <a:blip r:embed="rId13"/>
          <a:stretch>
            <a:fillRect/>
          </a:stretch>
        </p:blipFill>
        <p:spPr>
          <a:xfrm>
            <a:off x="16213213" y="21188774"/>
            <a:ext cx="6792172" cy="4598115"/>
          </a:xfrm>
          <a:prstGeom prst="rect">
            <a:avLst/>
          </a:prstGeom>
        </p:spPr>
      </p:pic>
      <p:sp>
        <p:nvSpPr>
          <p:cNvPr id="14" name="云形 13">
            <a:extLst>
              <a:ext uri="{FF2B5EF4-FFF2-40B4-BE49-F238E27FC236}">
                <a16:creationId xmlns:a16="http://schemas.microsoft.com/office/drawing/2014/main" id="{4013E9AE-6BAF-3D46-BF85-440CDB509380}"/>
              </a:ext>
            </a:extLst>
          </p:cNvPr>
          <p:cNvSpPr/>
          <p:nvPr/>
        </p:nvSpPr>
        <p:spPr>
          <a:xfrm>
            <a:off x="19874523" y="31549168"/>
            <a:ext cx="4605478" cy="1879916"/>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3" name="テキスト ボックス 38">
            <a:extLst>
              <a:ext uri="{FF2B5EF4-FFF2-40B4-BE49-F238E27FC236}">
                <a16:creationId xmlns:a16="http://schemas.microsoft.com/office/drawing/2014/main" id="{F0EA8EFE-AB1C-8E47-BBEC-6C194A7EB3FC}"/>
              </a:ext>
            </a:extLst>
          </p:cNvPr>
          <p:cNvSpPr txBox="1">
            <a:spLocks noChangeArrowheads="1"/>
          </p:cNvSpPr>
          <p:nvPr/>
        </p:nvSpPr>
        <p:spPr bwMode="auto">
          <a:xfrm>
            <a:off x="1186330" y="35509786"/>
            <a:ext cx="13647883" cy="6678751"/>
          </a:xfrm>
          <a:prstGeom prst="rect">
            <a:avLst/>
          </a:prstGeom>
          <a:noFill/>
          <a:ln w="9525">
            <a:noFill/>
            <a:miter lim="800000"/>
            <a:headEnd/>
            <a:tailEnd/>
          </a:ln>
        </p:spPr>
        <p:txBody>
          <a:bodyPr wrap="square">
            <a:spAutoFit/>
          </a:bodyPr>
          <a:lstStyle/>
          <a:p>
            <a:pPr marL="360000" indent="-360000">
              <a:buFont typeface="Wingdings" pitchFamily="2" charset="2"/>
              <a:buChar char="n"/>
            </a:pPr>
            <a:r>
              <a:rPr lang="zh-CN" altLang="en-US" sz="3600" b="1" dirty="0">
                <a:latin typeface="メイリオ" pitchFamily="50" charset="-128"/>
                <a:ea typeface="メイリオ" pitchFamily="50" charset="-128"/>
                <a:cs typeface="メイリオ" pitchFamily="50" charset="-128"/>
              </a:rPr>
              <a:t>軽量</a:t>
            </a:r>
            <a:r>
              <a:rPr lang="ja-JP" altLang="en-US" sz="3600" b="1">
                <a:latin typeface="メイリオ" pitchFamily="50" charset="-128"/>
                <a:ea typeface="メイリオ" pitchFamily="50" charset="-128"/>
                <a:cs typeface="メイリオ" pitchFamily="50" charset="-128"/>
              </a:rPr>
              <a:t>スレッドを</a:t>
            </a:r>
            <a:r>
              <a:rPr lang="zh-CN" altLang="en-US" sz="3600" b="1" dirty="0">
                <a:latin typeface="メイリオ" pitchFamily="50" charset="-128"/>
                <a:ea typeface="メイリオ" pitchFamily="50" charset="-128"/>
                <a:cs typeface="メイリオ" pitchFamily="50" charset="-128"/>
              </a:rPr>
              <a:t>用</a:t>
            </a:r>
            <a:r>
              <a:rPr lang="ja-JP" altLang="en-US" sz="3600" b="1">
                <a:latin typeface="メイリオ" pitchFamily="50" charset="-128"/>
                <a:ea typeface="メイリオ" pitchFamily="50" charset="-128"/>
                <a:cs typeface="メイリオ" pitchFamily="50" charset="-128"/>
              </a:rPr>
              <a:t>いた</a:t>
            </a:r>
            <a:r>
              <a:rPr lang="zh-CN" altLang="en-US" sz="3600" b="1" dirty="0">
                <a:latin typeface="メイリオ" pitchFamily="50" charset="-128"/>
                <a:ea typeface="メイリオ" pitchFamily="50" charset="-128"/>
                <a:cs typeface="メイリオ" pitchFamily="50" charset="-128"/>
              </a:rPr>
              <a:t>効率的</a:t>
            </a:r>
            <a:r>
              <a:rPr lang="ja-JP" altLang="en-US" sz="3600" b="1">
                <a:latin typeface="メイリオ" pitchFamily="50" charset="-128"/>
                <a:ea typeface="メイリオ" pitchFamily="50" charset="-128"/>
                <a:cs typeface="メイリオ" pitchFamily="50" charset="-128"/>
              </a:rPr>
              <a:t>なノード</a:t>
            </a:r>
            <a:r>
              <a:rPr lang="zh-CN" altLang="en-US" sz="3600" b="1" dirty="0">
                <a:latin typeface="メイリオ" pitchFamily="50" charset="-128"/>
                <a:ea typeface="メイリオ" pitchFamily="50" charset="-128"/>
                <a:cs typeface="メイリオ" pitchFamily="50" charset="-128"/>
              </a:rPr>
              <a:t>間通信</a:t>
            </a:r>
            <a:r>
              <a:rPr lang="ja-JP" altLang="en-US" sz="3600" b="1">
                <a:latin typeface="メイリオ" pitchFamily="50" charset="-128"/>
                <a:ea typeface="メイリオ" pitchFamily="50" charset="-128"/>
                <a:cs typeface="メイリオ" pitchFamily="50" charset="-128"/>
              </a:rPr>
              <a:t>システム</a:t>
            </a:r>
            <a:endParaRPr lang="en-US" altLang="ja-JP" sz="3600" b="1" dirty="0">
              <a:latin typeface="メイリオ" pitchFamily="50" charset="-128"/>
              <a:ea typeface="メイリオ" pitchFamily="50" charset="-128"/>
              <a:cs typeface="メイリオ" pitchFamily="50" charset="-128"/>
            </a:endParaRPr>
          </a:p>
          <a:p>
            <a:pPr marL="360000" indent="-360000">
              <a:buFont typeface="Wingdings" pitchFamily="2" charset="2"/>
              <a:buChar char="Ø"/>
            </a:pPr>
            <a:r>
              <a:rPr lang="ja-JP" altLang="en-US" sz="3200">
                <a:latin typeface="メイリオ" pitchFamily="50" charset="-128"/>
                <a:ea typeface="メイリオ" pitchFamily="50" charset="-128"/>
                <a:cs typeface="メイリオ" pitchFamily="50" charset="-128"/>
              </a:rPr>
              <a:t>スパコンで性能を出すためには、ノード間の通信と計算をオーバーラップして効率的に計算資源を利用することが不可欠ですが、それはプログラマに負担がかかることが一般的です。</a:t>
            </a:r>
            <a:endParaRPr lang="en-US" altLang="ja-JP" sz="3200" dirty="0">
              <a:latin typeface="メイリオ" pitchFamily="50" charset="-128"/>
              <a:ea typeface="メイリオ" pitchFamily="50" charset="-128"/>
              <a:cs typeface="メイリオ" pitchFamily="50" charset="-128"/>
            </a:endParaRPr>
          </a:p>
          <a:p>
            <a:pPr marL="360000" indent="-360000">
              <a:buFont typeface="Wingdings" pitchFamily="2" charset="2"/>
              <a:buChar char="Ø"/>
            </a:pPr>
            <a:r>
              <a:rPr lang="zh-CN" altLang="en-US" sz="3200" dirty="0">
                <a:latin typeface="メイリオ" pitchFamily="50" charset="-128"/>
                <a:ea typeface="メイリオ" pitchFamily="50" charset="-128"/>
                <a:cs typeface="メイリオ" pitchFamily="50" charset="-128"/>
              </a:rPr>
              <a:t>本研究</a:t>
            </a:r>
            <a:r>
              <a:rPr lang="ja-JP" altLang="en-US" sz="3200">
                <a:latin typeface="メイリオ" pitchFamily="50" charset="-128"/>
                <a:ea typeface="メイリオ" pitchFamily="50" charset="-128"/>
                <a:cs typeface="メイリオ" pitchFamily="50" charset="-128"/>
              </a:rPr>
              <a:t>では、</a:t>
            </a:r>
            <a:r>
              <a:rPr lang="zh-CN" altLang="en-US" sz="3200" dirty="0">
                <a:latin typeface="メイリオ" pitchFamily="50" charset="-128"/>
                <a:ea typeface="メイリオ" pitchFamily="50" charset="-128"/>
                <a:cs typeface="メイリオ" pitchFamily="50" charset="-128"/>
              </a:rPr>
              <a:t>新</a:t>
            </a:r>
            <a:r>
              <a:rPr lang="ja-JP" altLang="en-US" sz="3200">
                <a:latin typeface="メイリオ" pitchFamily="50" charset="-128"/>
                <a:ea typeface="メイリオ" pitchFamily="50" charset="-128"/>
                <a:cs typeface="メイリオ" pitchFamily="50" charset="-128"/>
              </a:rPr>
              <a:t>しい</a:t>
            </a:r>
            <a:r>
              <a:rPr lang="zh-CN" altLang="en-US" sz="3200" dirty="0">
                <a:latin typeface="メイリオ" pitchFamily="50" charset="-128"/>
                <a:ea typeface="メイリオ" pitchFamily="50" charset="-128"/>
                <a:cs typeface="メイリオ" pitchFamily="50" charset="-128"/>
              </a:rPr>
              <a:t>軽量</a:t>
            </a:r>
            <a:r>
              <a:rPr lang="ja-JP" altLang="en-US" sz="3200">
                <a:latin typeface="メイリオ" pitchFamily="50" charset="-128"/>
                <a:ea typeface="メイリオ" pitchFamily="50" charset="-128"/>
                <a:cs typeface="メイリオ" pitchFamily="50" charset="-128"/>
              </a:rPr>
              <a:t>スレッドスケジュール</a:t>
            </a:r>
            <a:r>
              <a:rPr lang="zh-CN" altLang="en-US" sz="3200" dirty="0">
                <a:latin typeface="メイリオ" pitchFamily="50" charset="-128"/>
                <a:ea typeface="メイリオ" pitchFamily="50" charset="-128"/>
                <a:cs typeface="メイリオ" pitchFamily="50" charset="-128"/>
              </a:rPr>
              <a:t>手法</a:t>
            </a:r>
            <a:r>
              <a:rPr lang="ja-JP" altLang="en-US" sz="3200">
                <a:latin typeface="メイリオ" pitchFamily="50" charset="-128"/>
                <a:ea typeface="メイリオ" pitchFamily="50" charset="-128"/>
                <a:cs typeface="メイリオ" pitchFamily="50" charset="-128"/>
              </a:rPr>
              <a:t>を</a:t>
            </a:r>
            <a:r>
              <a:rPr lang="zh-CN" altLang="en-US" sz="3200" dirty="0">
                <a:latin typeface="メイリオ" pitchFamily="50" charset="-128"/>
                <a:ea typeface="メイリオ" pitchFamily="50" charset="-128"/>
                <a:cs typeface="メイリオ" pitchFamily="50" charset="-128"/>
              </a:rPr>
              <a:t>採用</a:t>
            </a:r>
            <a:r>
              <a:rPr lang="ja-JP" altLang="en-US" sz="3200">
                <a:latin typeface="メイリオ" pitchFamily="50" charset="-128"/>
                <a:ea typeface="メイリオ" pitchFamily="50" charset="-128"/>
                <a:cs typeface="メイリオ" pitchFamily="50" charset="-128"/>
              </a:rPr>
              <a:t>し、</a:t>
            </a:r>
            <a:r>
              <a:rPr lang="zh-CN" altLang="en-US" sz="3200" dirty="0">
                <a:latin typeface="メイリオ" pitchFamily="50" charset="-128"/>
                <a:ea typeface="メイリオ" pitchFamily="50" charset="-128"/>
                <a:cs typeface="メイリオ" pitchFamily="50" charset="-128"/>
              </a:rPr>
              <a:t>自動的</a:t>
            </a:r>
            <a:r>
              <a:rPr lang="ja-JP" altLang="en-US" sz="3200">
                <a:latin typeface="メイリオ" pitchFamily="50" charset="-128"/>
                <a:ea typeface="メイリオ" pitchFamily="50" charset="-128"/>
                <a:cs typeface="メイリオ" pitchFamily="50" charset="-128"/>
              </a:rPr>
              <a:t>にオーバーラップを</a:t>
            </a:r>
            <a:r>
              <a:rPr lang="zh-CN" altLang="en-US" sz="3200" dirty="0">
                <a:latin typeface="メイリオ" pitchFamily="50" charset="-128"/>
                <a:ea typeface="メイリオ" pitchFamily="50" charset="-128"/>
                <a:cs typeface="メイリオ" pitchFamily="50" charset="-128"/>
              </a:rPr>
              <a:t>実現</a:t>
            </a:r>
            <a:r>
              <a:rPr lang="ja-JP" altLang="en-US" sz="3200">
                <a:latin typeface="メイリオ" pitchFamily="50" charset="-128"/>
                <a:ea typeface="メイリオ" pitchFamily="50" charset="-128"/>
                <a:cs typeface="メイリオ" pitchFamily="50" charset="-128"/>
              </a:rPr>
              <a:t>できるシステムを</a:t>
            </a:r>
            <a:r>
              <a:rPr lang="zh-CN" altLang="en-US" sz="3200" dirty="0">
                <a:latin typeface="メイリオ" pitchFamily="50" charset="-128"/>
                <a:ea typeface="メイリオ" pitchFamily="50" charset="-128"/>
                <a:cs typeface="メイリオ" pitchFamily="50" charset="-128"/>
              </a:rPr>
              <a:t>実装</a:t>
            </a:r>
            <a:r>
              <a:rPr lang="ja-JP" altLang="en-US" sz="3200">
                <a:latin typeface="メイリオ" pitchFamily="50" charset="-128"/>
                <a:ea typeface="メイリオ" pitchFamily="50" charset="-128"/>
                <a:cs typeface="メイリオ" pitchFamily="50" charset="-128"/>
              </a:rPr>
              <a:t>しました。また、</a:t>
            </a:r>
            <a:r>
              <a:rPr lang="zh-CN" altLang="en-US" sz="3200" dirty="0">
                <a:latin typeface="メイリオ" pitchFamily="50" charset="-128"/>
                <a:ea typeface="メイリオ" pitchFamily="50" charset="-128"/>
                <a:cs typeface="メイリオ" pitchFamily="50" charset="-128"/>
              </a:rPr>
              <a:t>既存</a:t>
            </a:r>
            <a:r>
              <a:rPr lang="ja-JP" altLang="en-US" sz="3200">
                <a:latin typeface="メイリオ" pitchFamily="50" charset="-128"/>
                <a:ea typeface="メイリオ" pitchFamily="50" charset="-128"/>
                <a:cs typeface="メイリオ" pitchFamily="50" charset="-128"/>
              </a:rPr>
              <a:t>の</a:t>
            </a:r>
            <a:r>
              <a:rPr lang="zh-CN" altLang="en-US" sz="3200" dirty="0">
                <a:latin typeface="メイリオ" pitchFamily="50" charset="-128"/>
                <a:ea typeface="メイリオ" pitchFamily="50" charset="-128"/>
                <a:cs typeface="メイリオ" pitchFamily="50" charset="-128"/>
              </a:rPr>
              <a:t>同様</a:t>
            </a:r>
            <a:r>
              <a:rPr lang="ja-JP" altLang="en-US" sz="3200">
                <a:latin typeface="メイリオ" pitchFamily="50" charset="-128"/>
                <a:ea typeface="メイリオ" pitchFamily="50" charset="-128"/>
                <a:cs typeface="メイリオ" pitchFamily="50" charset="-128"/>
              </a:rPr>
              <a:t>のシステムよりオーバーヘッドが</a:t>
            </a:r>
            <a:r>
              <a:rPr lang="zh-CN" altLang="en-US" sz="3200" dirty="0">
                <a:latin typeface="メイリオ" pitchFamily="50" charset="-128"/>
                <a:ea typeface="メイリオ" pitchFamily="50" charset="-128"/>
                <a:cs typeface="メイリオ" pitchFamily="50" charset="-128"/>
              </a:rPr>
              <a:t>小</a:t>
            </a:r>
            <a:r>
              <a:rPr lang="ja-JP" altLang="en-US" sz="3200">
                <a:latin typeface="メイリオ" pitchFamily="50" charset="-128"/>
                <a:ea typeface="メイリオ" pitchFamily="50" charset="-128"/>
                <a:cs typeface="メイリオ" pitchFamily="50" charset="-128"/>
              </a:rPr>
              <a:t>さいことを</a:t>
            </a:r>
            <a:r>
              <a:rPr lang="zh-CN" altLang="en-US" sz="3200" dirty="0">
                <a:latin typeface="メイリオ" pitchFamily="50" charset="-128"/>
                <a:ea typeface="メイリオ" pitchFamily="50" charset="-128"/>
                <a:cs typeface="メイリオ" pitchFamily="50" charset="-128"/>
              </a:rPr>
              <a:t>示</a:t>
            </a:r>
            <a:r>
              <a:rPr lang="ja-JP" altLang="en-US" sz="3200">
                <a:latin typeface="メイリオ" pitchFamily="50" charset="-128"/>
                <a:ea typeface="メイリオ" pitchFamily="50" charset="-128"/>
                <a:cs typeface="メイリオ" pitchFamily="50" charset="-128"/>
              </a:rPr>
              <a:t>しました。</a:t>
            </a:r>
            <a:endParaRPr lang="en-US" altLang="ja-JP" sz="3200" dirty="0">
              <a:latin typeface="メイリオ" pitchFamily="50" charset="-128"/>
              <a:ea typeface="メイリオ" pitchFamily="50" charset="-128"/>
              <a:cs typeface="メイリオ" pitchFamily="50" charset="-128"/>
            </a:endParaRPr>
          </a:p>
          <a:p>
            <a:pPr marL="360000" indent="-360000">
              <a:buFont typeface="Wingdings" pitchFamily="2" charset="2"/>
              <a:buChar char="n"/>
            </a:pPr>
            <a:r>
              <a:rPr lang="ja-JP" altLang="en-US" sz="3600" b="1">
                <a:latin typeface="メイリオ" pitchFamily="50" charset="-128"/>
                <a:ea typeface="メイリオ" pitchFamily="50" charset="-128"/>
                <a:cs typeface="メイリオ" pitchFamily="50" charset="-128"/>
              </a:rPr>
              <a:t>次世代不揮発性メモリ向けファイルシステム</a:t>
            </a:r>
            <a:r>
              <a:rPr lang="en-US" altLang="ja-JP" sz="3600" b="1" dirty="0">
                <a:latin typeface="メイリオ" pitchFamily="50" charset="-128"/>
                <a:ea typeface="メイリオ" pitchFamily="50" charset="-128"/>
                <a:cs typeface="メイリオ" pitchFamily="50" charset="-128"/>
              </a:rPr>
              <a:t> AMFS</a:t>
            </a:r>
          </a:p>
          <a:p>
            <a:pPr marL="360000" indent="-360000">
              <a:buFont typeface="Wingdings" pitchFamily="2" charset="2"/>
              <a:buChar char="Ø"/>
            </a:pPr>
            <a:r>
              <a:rPr lang="ja-JP" altLang="en-US" sz="3200">
                <a:latin typeface="メイリオ" pitchFamily="50" charset="-128"/>
                <a:ea typeface="メイリオ" pitchFamily="50" charset="-128"/>
                <a:cs typeface="メイリオ" pitchFamily="50" charset="-128"/>
              </a:rPr>
              <a:t>キャッシュを介さずデータを読み込むことができ，アトミックな更新を用いて安全かつ高速にデータを永続化</a:t>
            </a:r>
            <a:endParaRPr lang="en-US" altLang="ja-JP" sz="3200" dirty="0">
              <a:latin typeface="メイリオ" pitchFamily="50" charset="-128"/>
              <a:ea typeface="メイリオ" pitchFamily="50" charset="-128"/>
              <a:cs typeface="メイリオ" pitchFamily="50" charset="-128"/>
            </a:endParaRPr>
          </a:p>
          <a:p>
            <a:pPr marL="360000" indent="-360000">
              <a:buFont typeface="Wingdings" pitchFamily="2" charset="2"/>
              <a:buChar char="n"/>
            </a:pPr>
            <a:r>
              <a:rPr lang="ja-JP" altLang="en-US" sz="3600" b="1">
                <a:latin typeface="メイリオ" pitchFamily="50" charset="-128"/>
                <a:ea typeface="メイリオ" pitchFamily="50" charset="-128"/>
                <a:cs typeface="メイリオ" pitchFamily="50" charset="-128"/>
              </a:rPr>
              <a:t>広域分散環境上の分散ファイルシステム</a:t>
            </a:r>
          </a:p>
          <a:p>
            <a:pPr marL="457200" indent="-457200">
              <a:buFont typeface="Wingdings" panose="05000000000000000000" pitchFamily="2" charset="2"/>
              <a:buChar char="Ø"/>
            </a:pPr>
            <a:r>
              <a:rPr lang="ja-JP" altLang="en-US" sz="3200">
                <a:latin typeface="メイリオ" pitchFamily="50" charset="-128"/>
                <a:ea typeface="メイリオ" pitchFamily="50" charset="-128"/>
                <a:cs typeface="メイリオ" pitchFamily="50" charset="-128"/>
              </a:rPr>
              <a:t>デスクトップ</a:t>
            </a:r>
            <a:r>
              <a:rPr lang="en-US" altLang="ja-JP" sz="3200" dirty="0">
                <a:latin typeface="メイリオ" pitchFamily="50" charset="-128"/>
                <a:ea typeface="メイリオ" pitchFamily="50" charset="-128"/>
                <a:cs typeface="メイリオ" pitchFamily="50" charset="-128"/>
              </a:rPr>
              <a:t>PC</a:t>
            </a:r>
            <a:r>
              <a:rPr lang="ja-JP" altLang="en-US" sz="3200">
                <a:latin typeface="メイリオ" pitchFamily="50" charset="-128"/>
                <a:ea typeface="メイリオ" pitchFamily="50" charset="-128"/>
                <a:cs typeface="メイリオ" pitchFamily="50" charset="-128"/>
              </a:rPr>
              <a:t>・クラウド・クラスタなどの異なる環境間でも動作</a:t>
            </a:r>
          </a:p>
          <a:p>
            <a:pPr marL="360000" indent="-360000">
              <a:buFont typeface="Wingdings" pitchFamily="2" charset="2"/>
              <a:buChar char="Ø"/>
            </a:pPr>
            <a:endParaRPr lang="en-US" altLang="ja-JP" sz="3200" dirty="0">
              <a:latin typeface="メイリオ" pitchFamily="50" charset="-128"/>
              <a:ea typeface="メイリオ" pitchFamily="50" charset="-128"/>
              <a:cs typeface="メイリオ" pitchFamily="50" charset="-128"/>
            </a:endParaRPr>
          </a:p>
        </p:txBody>
      </p:sp>
      <p:pic>
        <p:nvPicPr>
          <p:cNvPr id="13" name="图片 12">
            <a:extLst>
              <a:ext uri="{FF2B5EF4-FFF2-40B4-BE49-F238E27FC236}">
                <a16:creationId xmlns:a16="http://schemas.microsoft.com/office/drawing/2014/main" id="{433E70AE-663B-DE43-8E71-B0C1919297C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411519" y="21208463"/>
            <a:ext cx="4764113" cy="4442937"/>
          </a:xfrm>
          <a:prstGeom prst="rect">
            <a:avLst/>
          </a:prstGeom>
        </p:spPr>
      </p:pic>
      <p:sp>
        <p:nvSpPr>
          <p:cNvPr id="91" name="テキスト ボックス 38">
            <a:extLst>
              <a:ext uri="{FF2B5EF4-FFF2-40B4-BE49-F238E27FC236}">
                <a16:creationId xmlns:a16="http://schemas.microsoft.com/office/drawing/2014/main" id="{4A03BD6F-F3F5-134A-90DA-FFFDA8C079AC}"/>
              </a:ext>
            </a:extLst>
          </p:cNvPr>
          <p:cNvSpPr txBox="1">
            <a:spLocks noChangeArrowheads="1"/>
          </p:cNvSpPr>
          <p:nvPr/>
        </p:nvSpPr>
        <p:spPr bwMode="auto">
          <a:xfrm>
            <a:off x="15639020" y="25801388"/>
            <a:ext cx="13647883" cy="5539978"/>
          </a:xfrm>
          <a:prstGeom prst="rect">
            <a:avLst/>
          </a:prstGeom>
          <a:noFill/>
          <a:ln w="9525">
            <a:noFill/>
            <a:miter lim="800000"/>
            <a:headEnd/>
            <a:tailEnd/>
          </a:ln>
        </p:spPr>
        <p:txBody>
          <a:bodyPr wrap="square">
            <a:spAutoFit/>
          </a:bodyPr>
          <a:lstStyle/>
          <a:p>
            <a:pPr marL="360000" indent="-360000">
              <a:lnSpc>
                <a:spcPct val="150000"/>
              </a:lnSpc>
              <a:buFont typeface="Wingdings" pitchFamily="2" charset="2"/>
              <a:buChar char="n"/>
            </a:pPr>
            <a:r>
              <a:rPr lang="zh-CN" altLang="en-US" sz="3600" b="1" dirty="0">
                <a:latin typeface="メイリオ" pitchFamily="50" charset="-128"/>
                <a:ea typeface="メイリオ" pitchFamily="50" charset="-128"/>
                <a:cs typeface="メイリオ" pitchFamily="50" charset="-128"/>
              </a:rPr>
              <a:t>動的</a:t>
            </a:r>
            <a:r>
              <a:rPr lang="ja-JP" altLang="en-US" sz="3600" b="1">
                <a:latin typeface="メイリオ" pitchFamily="50" charset="-128"/>
                <a:ea typeface="メイリオ" pitchFamily="50" charset="-128"/>
                <a:cs typeface="メイリオ" pitchFamily="50" charset="-128"/>
              </a:rPr>
              <a:t>な</a:t>
            </a:r>
            <a:r>
              <a:rPr lang="zh-CN" altLang="en-US" sz="3600" b="1" dirty="0">
                <a:latin typeface="メイリオ" pitchFamily="50" charset="-128"/>
                <a:ea typeface="メイリオ" pitchFamily="50" charset="-128"/>
                <a:cs typeface="メイリオ" pitchFamily="50" charset="-128"/>
              </a:rPr>
              <a:t>計算</a:t>
            </a:r>
            <a:r>
              <a:rPr lang="ja-JP" altLang="en-US" sz="3600" b="1">
                <a:latin typeface="メイリオ" pitchFamily="50" charset="-128"/>
                <a:ea typeface="メイリオ" pitchFamily="50" charset="-128"/>
                <a:cs typeface="メイリオ" pitchFamily="50" charset="-128"/>
              </a:rPr>
              <a:t>グラフの自動バッチ処理法</a:t>
            </a:r>
            <a:endParaRPr lang="en-US" altLang="ja-JP" sz="3200" dirty="0">
              <a:solidFill>
                <a:prstClr val="black"/>
              </a:solidFill>
              <a:latin typeface="メイリオ" pitchFamily="50" charset="-128"/>
              <a:ea typeface="メイリオ" pitchFamily="50" charset="-128"/>
              <a:cs typeface="メイリオ" pitchFamily="50" charset="-128"/>
            </a:endParaRPr>
          </a:p>
          <a:p>
            <a:pPr marL="457200" indent="-457200">
              <a:buFont typeface="Wingdings" panose="05000000000000000000" pitchFamily="2" charset="2"/>
              <a:buChar char="Ø"/>
            </a:pPr>
            <a:r>
              <a:rPr lang="ja-JP" altLang="en-US" sz="3200">
                <a:solidFill>
                  <a:prstClr val="black"/>
                </a:solidFill>
                <a:latin typeface="メイリオ" pitchFamily="50" charset="-128"/>
                <a:ea typeface="メイリオ" pitchFamily="50" charset="-128"/>
              </a:rPr>
              <a:t>動的グラフを持つニューラルネットワーク内部の並列性向上のためより効率的な自動バッチ処理法に関する研究</a:t>
            </a:r>
          </a:p>
          <a:p>
            <a:pPr marL="360000" indent="-360000">
              <a:lnSpc>
                <a:spcPct val="150000"/>
              </a:lnSpc>
              <a:buFont typeface="Wingdings" pitchFamily="2" charset="2"/>
              <a:buChar char="n"/>
            </a:pPr>
            <a:r>
              <a:rPr lang="ja-JP" altLang="en-US" sz="3600" b="1">
                <a:latin typeface="メイリオ" pitchFamily="50" charset="-128"/>
                <a:ea typeface="メイリオ" pitchFamily="50" charset="-128"/>
              </a:rPr>
              <a:t>パーサジェネレータ</a:t>
            </a:r>
          </a:p>
          <a:p>
            <a:pPr marL="457200" indent="-457200">
              <a:buFont typeface="Wingdings" panose="05000000000000000000" pitchFamily="2" charset="2"/>
              <a:buChar char="Ø"/>
            </a:pPr>
            <a:r>
              <a:rPr lang="ja-JP" altLang="en-US" sz="3200">
                <a:solidFill>
                  <a:prstClr val="black"/>
                </a:solidFill>
                <a:latin typeface="メイリオ" pitchFamily="50" charset="-128"/>
                <a:ea typeface="メイリオ" pitchFamily="50" charset="-128"/>
              </a:rPr>
              <a:t>定義された文法に基づいて、大量の文字列を効率的に処理するプログラムを生成するパーサジェネレータに関する研究</a:t>
            </a:r>
            <a:endParaRPr lang="en-US" altLang="ja-JP" sz="3200" dirty="0">
              <a:solidFill>
                <a:prstClr val="black"/>
              </a:solidFill>
              <a:latin typeface="メイリオ" pitchFamily="50" charset="-128"/>
              <a:ea typeface="メイリオ" pitchFamily="50" charset="-128"/>
            </a:endParaRPr>
          </a:p>
          <a:p>
            <a:pPr marL="360000" indent="-360000">
              <a:lnSpc>
                <a:spcPct val="150000"/>
              </a:lnSpc>
              <a:buFont typeface="Wingdings" pitchFamily="2" charset="2"/>
              <a:buChar char="n"/>
            </a:pPr>
            <a:r>
              <a:rPr lang="ja-JP" altLang="en-US" sz="3600" b="1">
                <a:latin typeface="メイリオ" pitchFamily="50" charset="-128"/>
                <a:ea typeface="メイリオ" pitchFamily="50" charset="-128"/>
              </a:rPr>
              <a:t>大規模なドキュメント類似検索の高速化</a:t>
            </a:r>
          </a:p>
          <a:p>
            <a:pPr marL="457200" indent="-457200">
              <a:buFont typeface="Wingdings" panose="05000000000000000000" pitchFamily="2" charset="2"/>
              <a:buChar char="Ø"/>
            </a:pPr>
            <a:r>
              <a:rPr lang="ja-JP" altLang="en-US" sz="3200">
                <a:solidFill>
                  <a:prstClr val="black"/>
                </a:solidFill>
                <a:latin typeface="メイリオ" pitchFamily="50" charset="-128"/>
                <a:ea typeface="メイリオ" pitchFamily="50" charset="-128"/>
              </a:rPr>
              <a:t>言語処理の手法に基づく意味的類似度を考慮するドキュメント類似検索エンジンを開発、最近傍探索などの手法を用いて検索を高速化</a:t>
            </a:r>
          </a:p>
        </p:txBody>
      </p:sp>
      <p:sp>
        <p:nvSpPr>
          <p:cNvPr id="53" name="テキスト ボックス 261">
            <a:extLst>
              <a:ext uri="{FF2B5EF4-FFF2-40B4-BE49-F238E27FC236}">
                <a16:creationId xmlns:a16="http://schemas.microsoft.com/office/drawing/2014/main" id="{B6D61FF3-9BCE-894C-B9A4-CFF6FD725DD7}"/>
              </a:ext>
            </a:extLst>
          </p:cNvPr>
          <p:cNvSpPr txBox="1"/>
          <p:nvPr/>
        </p:nvSpPr>
        <p:spPr>
          <a:xfrm>
            <a:off x="19779009" y="32104315"/>
            <a:ext cx="5002319" cy="646331"/>
          </a:xfrm>
          <a:prstGeom prst="rect">
            <a:avLst/>
          </a:prstGeom>
          <a:noFill/>
        </p:spPr>
        <p:txBody>
          <a:bodyPr wrap="square" rtlCol="0">
            <a:spAutoFit/>
          </a:bodyPr>
          <a:lstStyle/>
          <a:p>
            <a:pPr algn="ctr"/>
            <a:r>
              <a:rPr kumimoji="1" lang="ja-JP" altLang="en-US" sz="3600" dirty="0">
                <a:latin typeface="メイリオ" panose="020B0604030504040204" pitchFamily="50" charset="-128"/>
                <a:ea typeface="メイリオ" panose="020B0604030504040204" pitchFamily="50" charset="-128"/>
              </a:rPr>
              <a:t>研究生活の様子</a:t>
            </a:r>
          </a:p>
        </p:txBody>
      </p:sp>
      <p:pic>
        <p:nvPicPr>
          <p:cNvPr id="4" name="図 3">
            <a:extLst>
              <a:ext uri="{FF2B5EF4-FFF2-40B4-BE49-F238E27FC236}">
                <a16:creationId xmlns:a16="http://schemas.microsoft.com/office/drawing/2014/main" id="{7FFB5B2C-203A-B444-933E-B588D8121DFE}"/>
              </a:ext>
            </a:extLst>
          </p:cNvPr>
          <p:cNvPicPr>
            <a:picLocks noChangeAspect="1"/>
          </p:cNvPicPr>
          <p:nvPr/>
        </p:nvPicPr>
        <p:blipFill rotWithShape="1">
          <a:blip r:embed="rId15">
            <a:extLst>
              <a:ext uri="{28A0092B-C50C-407E-A947-70E740481C1C}">
                <a14:useLocalDpi xmlns:a14="http://schemas.microsoft.com/office/drawing/2010/main" val="0"/>
              </a:ext>
            </a:extLst>
          </a:blip>
          <a:srcRect l="27849" t="30415"/>
          <a:stretch/>
        </p:blipFill>
        <p:spPr>
          <a:xfrm>
            <a:off x="19851642" y="33514939"/>
            <a:ext cx="3156754" cy="4056416"/>
          </a:xfrm>
          <a:prstGeom prst="rect">
            <a:avLst/>
          </a:prstGeom>
        </p:spPr>
      </p:pic>
      <p:pic>
        <p:nvPicPr>
          <p:cNvPr id="12" name="図 11">
            <a:extLst>
              <a:ext uri="{FF2B5EF4-FFF2-40B4-BE49-F238E27FC236}">
                <a16:creationId xmlns:a16="http://schemas.microsoft.com/office/drawing/2014/main" id="{51D933AA-74B7-BC4B-A07A-91B3B0049881}"/>
              </a:ext>
            </a:extLst>
          </p:cNvPr>
          <p:cNvPicPr>
            <a:picLocks noChangeAspect="1"/>
          </p:cNvPicPr>
          <p:nvPr/>
        </p:nvPicPr>
        <p:blipFill rotWithShape="1">
          <a:blip r:embed="rId16">
            <a:extLst>
              <a:ext uri="{28A0092B-C50C-407E-A947-70E740481C1C}">
                <a14:useLocalDpi xmlns:a14="http://schemas.microsoft.com/office/drawing/2010/main" val="0"/>
              </a:ext>
            </a:extLst>
          </a:blip>
          <a:srcRect l="22280" r="2953"/>
          <a:stretch/>
        </p:blipFill>
        <p:spPr>
          <a:xfrm rot="5400000">
            <a:off x="23268525" y="34286144"/>
            <a:ext cx="3306905" cy="3317222"/>
          </a:xfrm>
          <a:prstGeom prst="rect">
            <a:avLst/>
          </a:prstGeom>
        </p:spPr>
      </p:pic>
      <p:pic>
        <p:nvPicPr>
          <p:cNvPr id="17" name="図 16">
            <a:extLst>
              <a:ext uri="{FF2B5EF4-FFF2-40B4-BE49-F238E27FC236}">
                <a16:creationId xmlns:a16="http://schemas.microsoft.com/office/drawing/2014/main" id="{4ABDC186-92B6-4745-B40E-0D49C821F7A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810732" y="34693837"/>
            <a:ext cx="3784082" cy="2838702"/>
          </a:xfrm>
          <a:prstGeom prst="rect">
            <a:avLst/>
          </a:prstGeom>
        </p:spPr>
      </p:pic>
    </p:spTree>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7506</TotalTime>
  <Words>595</Words>
  <Application>Microsoft Macintosh PowerPoint</Application>
  <PresentationFormat>ユーザー設定</PresentationFormat>
  <Paragraphs>71</Paragraphs>
  <Slides>1</Slides>
  <Notes>1</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vt:i4>
      </vt:variant>
    </vt:vector>
  </HeadingPairs>
  <TitlesOfParts>
    <vt:vector size="8" baseType="lpstr">
      <vt:lpstr>MS PGothic</vt:lpstr>
      <vt:lpstr>メイリオ</vt:lpstr>
      <vt:lpstr>メイリオ</vt:lpstr>
      <vt:lpstr>Arial</vt:lpstr>
      <vt:lpstr>Calibri</vt:lpstr>
      <vt:lpstr>Wingdings</vt:lpstr>
      <vt:lpstr>Office テーマ</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miki</dc:creator>
  <cp:lastModifiedBy>福岡　拓也</cp:lastModifiedBy>
  <cp:revision>685</cp:revision>
  <cp:lastPrinted>2017-01-05T02:23:44Z</cp:lastPrinted>
  <dcterms:created xsi:type="dcterms:W3CDTF">2011-05-18T03:42:39Z</dcterms:created>
  <dcterms:modified xsi:type="dcterms:W3CDTF">2019-05-24T02:30:00Z</dcterms:modified>
</cp:coreProperties>
</file>